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14"/>
  </p:notesMasterIdLst>
  <p:sldIdLst>
    <p:sldId id="273" r:id="rId2"/>
    <p:sldId id="274" r:id="rId3"/>
    <p:sldId id="275" r:id="rId4"/>
    <p:sldId id="272" r:id="rId5"/>
    <p:sldId id="276" r:id="rId6"/>
    <p:sldId id="260" r:id="rId7"/>
    <p:sldId id="263" r:id="rId8"/>
    <p:sldId id="264" r:id="rId9"/>
    <p:sldId id="265" r:id="rId10"/>
    <p:sldId id="266" r:id="rId11"/>
    <p:sldId id="267" r:id="rId12"/>
    <p:sldId id="270" r:id="rId1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74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16CF49-22DF-425A-A0DF-9685A1D821A3}" type="datetimeFigureOut">
              <a:rPr lang="es-ES" smtClean="0"/>
              <a:pPr/>
              <a:t>08/04/2020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71D4A1-6362-42D6-9589-CDC4199AE1B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C31705D-4EC1-4FDA-BDC3-829CB89FCE27}" type="datetimeFigureOut">
              <a:rPr lang="es-ES" smtClean="0"/>
              <a:pPr/>
              <a:t>08/04/2020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16839EA-6EEF-4108-B9F1-E2F7E5E73AC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1705D-4EC1-4FDA-BDC3-829CB89FCE27}" type="datetimeFigureOut">
              <a:rPr lang="es-ES" smtClean="0"/>
              <a:pPr/>
              <a:t>08/04/2020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839EA-6EEF-4108-B9F1-E2F7E5E73AC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1705D-4EC1-4FDA-BDC3-829CB89FCE27}" type="datetimeFigureOut">
              <a:rPr lang="es-ES" smtClean="0"/>
              <a:pPr/>
              <a:t>08/04/2020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839EA-6EEF-4108-B9F1-E2F7E5E73AC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1705D-4EC1-4FDA-BDC3-829CB89FCE27}" type="datetimeFigureOut">
              <a:rPr lang="es-ES" smtClean="0"/>
              <a:pPr/>
              <a:t>08/04/2020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839EA-6EEF-4108-B9F1-E2F7E5E73AC5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1705D-4EC1-4FDA-BDC3-829CB89FCE27}" type="datetimeFigureOut">
              <a:rPr lang="es-ES" smtClean="0"/>
              <a:pPr/>
              <a:t>08/04/2020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839EA-6EEF-4108-B9F1-E2F7E5E73AC5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1705D-4EC1-4FDA-BDC3-829CB89FCE27}" type="datetimeFigureOut">
              <a:rPr lang="es-ES" smtClean="0"/>
              <a:pPr/>
              <a:t>08/04/2020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839EA-6EEF-4108-B9F1-E2F7E5E73AC5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1705D-4EC1-4FDA-BDC3-829CB89FCE27}" type="datetimeFigureOut">
              <a:rPr lang="es-ES" smtClean="0"/>
              <a:pPr/>
              <a:t>08/04/2020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839EA-6EEF-4108-B9F1-E2F7E5E73AC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1705D-4EC1-4FDA-BDC3-829CB89FCE27}" type="datetimeFigureOut">
              <a:rPr lang="es-ES" smtClean="0"/>
              <a:pPr/>
              <a:t>08/04/2020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839EA-6EEF-4108-B9F1-E2F7E5E73AC5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1705D-4EC1-4FDA-BDC3-829CB89FCE27}" type="datetimeFigureOut">
              <a:rPr lang="es-ES" smtClean="0"/>
              <a:pPr/>
              <a:t>08/04/2020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839EA-6EEF-4108-B9F1-E2F7E5E73AC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4C31705D-4EC1-4FDA-BDC3-829CB89FCE27}" type="datetimeFigureOut">
              <a:rPr lang="es-ES" smtClean="0"/>
              <a:pPr/>
              <a:t>08/04/2020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839EA-6EEF-4108-B9F1-E2F7E5E73AC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C31705D-4EC1-4FDA-BDC3-829CB89FCE27}" type="datetimeFigureOut">
              <a:rPr lang="es-ES" smtClean="0"/>
              <a:pPr/>
              <a:t>08/04/2020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16839EA-6EEF-4108-B9F1-E2F7E5E73AC5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C31705D-4EC1-4FDA-BDC3-829CB89FCE27}" type="datetimeFigureOut">
              <a:rPr lang="es-ES" smtClean="0"/>
              <a:pPr/>
              <a:t>08/04/2020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16839EA-6EEF-4108-B9F1-E2F7E5E73AC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874435"/>
          </a:xfrm>
        </p:spPr>
        <p:txBody>
          <a:bodyPr/>
          <a:lstStyle/>
          <a:p>
            <a:pPr marL="109728" indent="0">
              <a:buNone/>
            </a:pPr>
            <a:r>
              <a:rPr lang="es-ES" b="1" i="1" dirty="0"/>
              <a:t/>
            </a:r>
            <a:br>
              <a:rPr lang="es-ES" b="1" i="1" dirty="0"/>
            </a:br>
            <a:r>
              <a:rPr lang="es-ES" b="1" i="1" dirty="0"/>
              <a:t>“Son todas las constancias escritas utilizadas en la práctica mercantil  que el  uso o costumbre han  creado y las leyes reglamentaron, estableciendo las relaciones que existen entre las partes intervinientes, en sus diversas fases, como así también las obligaciones emergentes de las mismas</a:t>
            </a:r>
            <a:r>
              <a:rPr lang="es-ES" dirty="0"/>
              <a:t>.”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229600" cy="1152128"/>
          </a:xfrm>
        </p:spPr>
        <p:txBody>
          <a:bodyPr/>
          <a:lstStyle/>
          <a:p>
            <a:r>
              <a:rPr lang="es-AR" dirty="0" smtClean="0"/>
              <a:t>DOCUMENTOS COMERCIALES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07628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67368"/>
          </a:xfrm>
        </p:spPr>
        <p:txBody>
          <a:bodyPr/>
          <a:lstStyle/>
          <a:p>
            <a:pPr algn="ctr">
              <a:buNone/>
            </a:pPr>
            <a:r>
              <a:rPr lang="es-ES" sz="2400" b="1" i="1" u="sng" dirty="0" smtClean="0"/>
              <a:t>EL MONOTRIBUTO</a:t>
            </a:r>
          </a:p>
          <a:p>
            <a:pPr algn="ctr">
              <a:buNone/>
            </a:pPr>
            <a:r>
              <a:rPr lang="es-ES" sz="2400" b="1" dirty="0" smtClean="0"/>
              <a:t>RÉGIMEN SIMPLIFICADO PARA PEQUEÑOS CONTRIBUYENTES</a:t>
            </a:r>
          </a:p>
          <a:p>
            <a:pPr>
              <a:buNone/>
            </a:pPr>
            <a:endParaRPr lang="es-ES" b="1" dirty="0" smtClean="0"/>
          </a:p>
          <a:p>
            <a:pPr>
              <a:buNone/>
            </a:pPr>
            <a:r>
              <a:rPr lang="es-ES" sz="2400" b="1" u="sng" dirty="0" smtClean="0"/>
              <a:t>PEQUEÑO CONTRIBUYENTE:</a:t>
            </a:r>
          </a:p>
          <a:p>
            <a:pPr>
              <a:buNone/>
            </a:pPr>
            <a:r>
              <a:rPr lang="es-ES" sz="2400" dirty="0" smtClean="0"/>
              <a:t>Para la ley son pequeños contribuyentes:</a:t>
            </a:r>
          </a:p>
          <a:p>
            <a:r>
              <a:rPr lang="es-ES" sz="2400" dirty="0" smtClean="0"/>
              <a:t>Las personas </a:t>
            </a:r>
            <a:r>
              <a:rPr lang="es-ES" sz="2400" dirty="0" smtClean="0"/>
              <a:t>humanas</a:t>
            </a:r>
            <a:r>
              <a:rPr lang="es-ES" sz="2400" dirty="0" smtClean="0"/>
              <a:t> </a:t>
            </a:r>
            <a:r>
              <a:rPr lang="es-ES" sz="2400" dirty="0" smtClean="0"/>
              <a:t>que realicen ventas de cosas muebles, </a:t>
            </a:r>
            <a:r>
              <a:rPr lang="es-ES" sz="2400" dirty="0" smtClean="0"/>
              <a:t>locaciones, </a:t>
            </a:r>
            <a:r>
              <a:rPr lang="es-ES" sz="2400" dirty="0" smtClean="0"/>
              <a:t>prestaciones de </a:t>
            </a:r>
            <a:r>
              <a:rPr lang="es-ES" sz="2400" dirty="0" smtClean="0"/>
              <a:t>servicios y/o ejecuciones de obras, incluida la actividad primaria.</a:t>
            </a:r>
            <a:endParaRPr lang="es-ES" sz="2400" dirty="0" smtClean="0"/>
          </a:p>
          <a:p>
            <a:r>
              <a:rPr lang="es-ES" sz="2400" dirty="0" smtClean="0"/>
              <a:t>Los miembros de cooperativas de trabajo.</a:t>
            </a:r>
          </a:p>
          <a:p>
            <a:r>
              <a:rPr lang="es-ES" sz="2400" dirty="0" smtClean="0"/>
              <a:t>Las Sucesiones Indivisas continuadoras de causantes </a:t>
            </a:r>
            <a:r>
              <a:rPr lang="es-ES" sz="2400" dirty="0" err="1" smtClean="0"/>
              <a:t>monotributistas</a:t>
            </a:r>
            <a:r>
              <a:rPr lang="es-ES" sz="2400" dirty="0" smtClean="0"/>
              <a:t>.</a:t>
            </a:r>
            <a:endParaRPr lang="es-ES" sz="2400" dirty="0" smtClean="0"/>
          </a:p>
          <a:p>
            <a:endParaRPr lang="es-ES" sz="200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706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3816424"/>
          </a:xfrm>
        </p:spPr>
        <p:txBody>
          <a:bodyPr/>
          <a:lstStyle/>
          <a:p>
            <a:pPr>
              <a:buNone/>
            </a:pPr>
            <a:r>
              <a:rPr lang="es-ES" sz="2800" dirty="0" smtClean="0"/>
              <a:t>La categoría que tiene el contribuyente, determina el </a:t>
            </a:r>
            <a:r>
              <a:rPr lang="es-ES" sz="2800" dirty="0" smtClean="0"/>
              <a:t>monto de impuesto </a:t>
            </a:r>
            <a:r>
              <a:rPr lang="es-ES" sz="2800" dirty="0" smtClean="0"/>
              <a:t>a pagar. </a:t>
            </a:r>
          </a:p>
          <a:p>
            <a:pPr>
              <a:buNone/>
            </a:pPr>
            <a:endParaRPr lang="es-ES" sz="2800" dirty="0" smtClean="0"/>
          </a:p>
          <a:p>
            <a:pPr>
              <a:buNone/>
            </a:pPr>
            <a:r>
              <a:rPr lang="es-ES" sz="2800" dirty="0" smtClean="0"/>
              <a:t>El importe a ingresar por el </a:t>
            </a:r>
            <a:r>
              <a:rPr lang="es-ES" sz="2800" dirty="0" err="1" smtClean="0"/>
              <a:t>monotributo</a:t>
            </a:r>
            <a:r>
              <a:rPr lang="es-ES" sz="2800" dirty="0" smtClean="0"/>
              <a:t>, </a:t>
            </a:r>
            <a:r>
              <a:rPr lang="es-ES" sz="2800" dirty="0" smtClean="0"/>
              <a:t>se compone de tres</a:t>
            </a:r>
            <a:r>
              <a:rPr lang="es-ES" sz="2800" dirty="0" smtClean="0"/>
              <a:t> </a:t>
            </a:r>
            <a:r>
              <a:rPr lang="es-ES" sz="2800" dirty="0" smtClean="0"/>
              <a:t>partes:</a:t>
            </a:r>
          </a:p>
          <a:p>
            <a:r>
              <a:rPr lang="es-ES" sz="2800" dirty="0" smtClean="0"/>
              <a:t>El impuesto integrado (IVA y ganancias).</a:t>
            </a:r>
          </a:p>
          <a:p>
            <a:r>
              <a:rPr lang="es-ES" sz="2800" dirty="0" smtClean="0"/>
              <a:t>Aporte jubilatorio.</a:t>
            </a:r>
          </a:p>
          <a:p>
            <a:r>
              <a:rPr lang="es-ES" sz="2800" dirty="0" smtClean="0"/>
              <a:t>Aporte a la  obra social.</a:t>
            </a:r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344782"/>
          </a:xfrm>
        </p:spPr>
        <p:txBody>
          <a:bodyPr>
            <a:normAutofit/>
          </a:bodyPr>
          <a:lstStyle/>
          <a:p>
            <a:r>
              <a:rPr lang="es-ES" sz="2800" u="sng" dirty="0" smtClean="0"/>
              <a:t>CATEGORIAS Y MONTO A INGRESAR:</a:t>
            </a:r>
            <a:endParaRPr lang="es-ES" sz="28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Pc\Mis documentos\Mis escaneos\escanear0138.t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714356"/>
            <a:ext cx="8072494" cy="5643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457200" y="2996952"/>
            <a:ext cx="8229600" cy="2880320"/>
          </a:xfrm>
        </p:spPr>
        <p:txBody>
          <a:bodyPr/>
          <a:lstStyle/>
          <a:p>
            <a:endParaRPr lang="es-AR" dirty="0" smtClean="0"/>
          </a:p>
          <a:p>
            <a:pPr marL="109728" indent="0">
              <a:buNone/>
            </a:pPr>
            <a:r>
              <a:rPr lang="es-ES" sz="2800" dirty="0"/>
              <a:t>Significa emitir un comprobante que indique las características de la operación, el valor y la relación jurídica entre las partes interviniente</a:t>
            </a:r>
            <a:r>
              <a:rPr lang="es-ES" dirty="0"/>
              <a:t>s.</a:t>
            </a:r>
            <a:endParaRPr lang="es-ES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1728192"/>
          </a:xfrm>
        </p:spPr>
        <p:txBody>
          <a:bodyPr>
            <a:normAutofit/>
          </a:bodyPr>
          <a:lstStyle/>
          <a:p>
            <a:pPr algn="ctr"/>
            <a:r>
              <a:rPr lang="es-AR" dirty="0" smtClean="0"/>
              <a:t>¿Qué es documentar una operación?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3035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6044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es-ES" dirty="0"/>
              <a:t>Dejan constancia de las operaciones realizadas, tanto desde el punto de vista contable como jurídico.</a:t>
            </a:r>
          </a:p>
          <a:p>
            <a:pPr>
              <a:buFont typeface="Wingdings" pitchFamily="2" charset="2"/>
              <a:buChar char="§"/>
            </a:pPr>
            <a:r>
              <a:rPr lang="es-ES" dirty="0"/>
              <a:t>Constituyen los elementos de prueba frente a controversias que se susciten.</a:t>
            </a:r>
          </a:p>
          <a:p>
            <a:pPr>
              <a:buFont typeface="Wingdings" pitchFamily="2" charset="2"/>
              <a:buChar char="§"/>
            </a:pPr>
            <a:r>
              <a:rPr lang="es-ES" dirty="0"/>
              <a:t>Permiten individualizar las partes intervinientes en las operaciones.</a:t>
            </a:r>
          </a:p>
          <a:p>
            <a:pPr>
              <a:buFont typeface="Wingdings" pitchFamily="2" charset="2"/>
              <a:buChar char="§"/>
            </a:pPr>
            <a:r>
              <a:rPr lang="es-ES" dirty="0"/>
              <a:t>Admiten comprobar lo correcto y veraz de las registraciones efectuadas en los libros de contabilidad.</a:t>
            </a:r>
          </a:p>
          <a:p>
            <a:pPr>
              <a:buFont typeface="Wingdings" pitchFamily="2" charset="2"/>
              <a:buChar char="§"/>
            </a:pPr>
            <a:r>
              <a:rPr lang="es-ES" dirty="0"/>
              <a:t>Sirven como fuente de la registración contable.</a:t>
            </a:r>
          </a:p>
          <a:p>
            <a:pPr>
              <a:buFont typeface="Wingdings" pitchFamily="2" charset="2"/>
              <a:buChar char="§"/>
            </a:pPr>
            <a:endParaRPr lang="es-ES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368152"/>
          </a:xfrm>
        </p:spPr>
        <p:txBody>
          <a:bodyPr>
            <a:normAutofit/>
          </a:bodyPr>
          <a:lstStyle/>
          <a:p>
            <a:pPr algn="ctr"/>
            <a:r>
              <a:rPr lang="es-AR" sz="3600" dirty="0" smtClean="0"/>
              <a:t>IMPORTANCIA DE LOS DOCUMENTOS COMERCIALES:</a:t>
            </a:r>
            <a:endParaRPr lang="es-ES" sz="3600" dirty="0"/>
          </a:p>
        </p:txBody>
      </p:sp>
    </p:spTree>
    <p:extLst>
      <p:ext uri="{BB962C8B-B14F-4D97-AF65-F5344CB8AC3E}">
        <p14:creationId xmlns:p14="http://schemas.microsoft.com/office/powerpoint/2010/main" val="4143965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096343"/>
          </a:xfrm>
        </p:spPr>
        <p:txBody>
          <a:bodyPr/>
          <a:lstStyle/>
          <a:p>
            <a:pPr marL="0" marR="64008" lvl="0" indent="0" algn="r">
              <a:buClr>
                <a:srgbClr val="2DA2BF"/>
              </a:buClr>
              <a:buNone/>
            </a:pPr>
            <a:endParaRPr lang="es-ES" dirty="0">
              <a:solidFill>
                <a:srgbClr val="464646"/>
              </a:solidFill>
            </a:endParaRPr>
          </a:p>
          <a:p>
            <a:pPr marL="0" marR="64008" lvl="0" indent="0" algn="just">
              <a:buClr>
                <a:srgbClr val="2DA2BF"/>
              </a:buClr>
              <a:buNone/>
            </a:pPr>
            <a:r>
              <a:rPr lang="es-ES" sz="3600" dirty="0">
                <a:solidFill>
                  <a:srgbClr val="464646"/>
                </a:solidFill>
              </a:rPr>
              <a:t>“Es un documento que envía el vendedor al comprador, en el cual acredita legalmente una operación de compra-venta.”</a:t>
            </a:r>
            <a:endParaRPr lang="es-ES" sz="3600" dirty="0">
              <a:solidFill>
                <a:srgbClr val="464646"/>
              </a:solidFill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57200" y="1484784"/>
            <a:ext cx="8229600" cy="1656182"/>
          </a:xfrm>
        </p:spPr>
        <p:txBody>
          <a:bodyPr/>
          <a:lstStyle/>
          <a:p>
            <a:pPr algn="ctr"/>
            <a:r>
              <a:rPr lang="es-AR" dirty="0" smtClean="0"/>
              <a:t>FACTURA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02893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8341592"/>
              </p:ext>
            </p:extLst>
          </p:nvPr>
        </p:nvGraphicFramePr>
        <p:xfrm>
          <a:off x="457200" y="2996952"/>
          <a:ext cx="8229600" cy="30243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1381229729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354375559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1598113703"/>
                    </a:ext>
                  </a:extLst>
                </a:gridCol>
              </a:tblGrid>
              <a:tr h="396044">
                <a:tc>
                  <a:txBody>
                    <a:bodyPr/>
                    <a:lstStyle/>
                    <a:p>
                      <a:r>
                        <a:rPr lang="es-AR" sz="1600" dirty="0" smtClean="0"/>
                        <a:t>TIPO FACTURA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sz="1600" dirty="0" smtClean="0"/>
                        <a:t>CONDICIÓN</a:t>
                      </a:r>
                      <a:r>
                        <a:rPr lang="es-AR" sz="1600" baseline="0" dirty="0" smtClean="0"/>
                        <a:t> EMISOR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sz="1600" dirty="0" smtClean="0"/>
                        <a:t>CONDICIÓN RECEPTOR</a:t>
                      </a:r>
                      <a:endParaRPr lang="es-E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5623422"/>
                  </a:ext>
                </a:extLst>
              </a:tr>
              <a:tr h="396044">
                <a:tc>
                  <a:txBody>
                    <a:bodyPr/>
                    <a:lstStyle/>
                    <a:p>
                      <a:r>
                        <a:rPr lang="es-AR" sz="1600" dirty="0" smtClean="0"/>
                        <a:t>FACTURA</a:t>
                      </a:r>
                      <a:r>
                        <a:rPr lang="es-AR" sz="1600" baseline="0" dirty="0" smtClean="0"/>
                        <a:t>  A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sz="1600" dirty="0" smtClean="0"/>
                        <a:t>RESPONSABLE</a:t>
                      </a:r>
                      <a:r>
                        <a:rPr lang="es-AR" sz="1600" baseline="0" dirty="0" smtClean="0"/>
                        <a:t> INSCRIPTO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sz="1600" dirty="0" smtClean="0"/>
                        <a:t>RESPONSABLE INSCRIPTO</a:t>
                      </a:r>
                      <a:endParaRPr lang="es-E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1638529"/>
                  </a:ext>
                </a:extLst>
              </a:tr>
              <a:tr h="1260139">
                <a:tc>
                  <a:txBody>
                    <a:bodyPr/>
                    <a:lstStyle/>
                    <a:p>
                      <a:r>
                        <a:rPr lang="es-AR" sz="1600" dirty="0" smtClean="0"/>
                        <a:t>FACTURA  B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AR" sz="1600" dirty="0" smtClean="0"/>
                        <a:t>RESPONSABLE INSCRIPTO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AR" sz="1600" dirty="0" smtClean="0"/>
                        <a:t>MONOTRIBUTISTA.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AR" sz="1600" dirty="0" smtClean="0"/>
                        <a:t>SUJETO</a:t>
                      </a:r>
                      <a:r>
                        <a:rPr lang="es-AR" sz="1600" baseline="0" dirty="0" smtClean="0"/>
                        <a:t> EXENTO.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AR" sz="1600" baseline="0" dirty="0" smtClean="0"/>
                        <a:t>CONSUMIDOR FINAL.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AR" sz="1600" baseline="0" dirty="0" smtClean="0"/>
                        <a:t>OTROS.</a:t>
                      </a:r>
                      <a:endParaRPr lang="es-E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0135788"/>
                  </a:ext>
                </a:extLst>
              </a:tr>
              <a:tr h="972108">
                <a:tc>
                  <a:txBody>
                    <a:bodyPr/>
                    <a:lstStyle/>
                    <a:p>
                      <a:r>
                        <a:rPr lang="es-AR" sz="1600" dirty="0" smtClean="0"/>
                        <a:t>FACTURA C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AR" sz="1600" dirty="0" smtClean="0"/>
                        <a:t>MONOTRIBUTISTA.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AR" sz="1600" dirty="0" smtClean="0"/>
                        <a:t>SUJETO</a:t>
                      </a:r>
                      <a:r>
                        <a:rPr lang="es-AR" sz="1600" baseline="0" dirty="0" smtClean="0"/>
                        <a:t> EXENTO.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AR" sz="1600" dirty="0" smtClean="0"/>
                        <a:t>CUALQUIERA</a:t>
                      </a:r>
                      <a:r>
                        <a:rPr lang="es-AR" sz="1600" baseline="0" dirty="0" smtClean="0"/>
                        <a:t> SEA LA CONDICION DEL COMPRADOR.</a:t>
                      </a:r>
                      <a:endParaRPr lang="es-E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9929776"/>
                  </a:ext>
                </a:extLst>
              </a:tr>
            </a:tbl>
          </a:graphicData>
        </a:graphic>
      </p:graphicFrame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2274"/>
          </a:xfrm>
        </p:spPr>
        <p:txBody>
          <a:bodyPr>
            <a:normAutofit/>
          </a:bodyPr>
          <a:lstStyle/>
          <a:p>
            <a:r>
              <a:rPr lang="es-ES" sz="1800" b="0" u="sng" dirty="0">
                <a:solidFill>
                  <a:schemeClr val="tx1"/>
                </a:solidFill>
              </a:rPr>
              <a:t>UTILIZACIÓN:</a:t>
            </a:r>
            <a:br>
              <a:rPr lang="es-ES" sz="1800" b="0" u="sng" dirty="0">
                <a:solidFill>
                  <a:schemeClr val="tx1"/>
                </a:solidFill>
              </a:rPr>
            </a:br>
            <a:r>
              <a:rPr lang="es-ES" sz="1800" b="0" dirty="0">
                <a:solidFill>
                  <a:schemeClr val="tx1"/>
                </a:solidFill>
              </a:rPr>
              <a:t>Generalmente se  extiende por duplicado. El original es para el comprador. El duplicado queda en poder del vendedor</a:t>
            </a:r>
            <a:r>
              <a:rPr lang="es-ES" sz="1800" b="0" dirty="0" smtClean="0">
                <a:solidFill>
                  <a:schemeClr val="tx1"/>
                </a:solidFill>
              </a:rPr>
              <a:t>.</a:t>
            </a:r>
            <a:br>
              <a:rPr lang="es-ES" sz="1800" b="0" dirty="0" smtClean="0">
                <a:solidFill>
                  <a:schemeClr val="tx1"/>
                </a:solidFill>
              </a:rPr>
            </a:br>
            <a:r>
              <a:rPr lang="es-ES" sz="1800" b="0" dirty="0">
                <a:solidFill>
                  <a:schemeClr val="tx1"/>
                </a:solidFill>
              </a:rPr>
              <a:t/>
            </a:r>
            <a:br>
              <a:rPr lang="es-ES" sz="1800" b="0" dirty="0">
                <a:solidFill>
                  <a:schemeClr val="tx1"/>
                </a:solidFill>
              </a:rPr>
            </a:br>
            <a:r>
              <a:rPr lang="es-ES" sz="1800" b="0" u="sng" dirty="0">
                <a:solidFill>
                  <a:schemeClr val="tx1"/>
                </a:solidFill>
              </a:rPr>
              <a:t>TIPOS DE FACTURAS:</a:t>
            </a:r>
            <a:br>
              <a:rPr lang="es-ES" sz="1800" b="0" u="sng" dirty="0">
                <a:solidFill>
                  <a:schemeClr val="tx1"/>
                </a:solidFill>
              </a:rPr>
            </a:br>
            <a:r>
              <a:rPr lang="es-ES" sz="1800" b="0" dirty="0">
                <a:solidFill>
                  <a:schemeClr val="tx1"/>
                </a:solidFill>
              </a:rPr>
              <a:t>De acuerdo a las normas de la AFIP, tenemos los siguientes tipos de facturas:</a:t>
            </a:r>
          </a:p>
        </p:txBody>
      </p:sp>
    </p:spTree>
    <p:extLst>
      <p:ext uri="{BB962C8B-B14F-4D97-AF65-F5344CB8AC3E}">
        <p14:creationId xmlns:p14="http://schemas.microsoft.com/office/powerpoint/2010/main" val="599527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Pc\Mis documentos\Mis escaneos\escanear0018.t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8286808" cy="60722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Pc\Mis documentos\Mis escaneos\escanear0020.t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642918"/>
            <a:ext cx="8643997" cy="59293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“El IVA es un impuesto nacional a los consumos que tiene  que ser abonado en cada una de las etapas del proceso económico, en proporción al valor agregado en cada etapa.”</a:t>
            </a:r>
          </a:p>
          <a:p>
            <a:pPr>
              <a:buNone/>
            </a:pPr>
            <a:r>
              <a:rPr lang="es-ES" dirty="0" smtClean="0"/>
              <a:t>Deben pagar IVA:</a:t>
            </a:r>
          </a:p>
          <a:p>
            <a:r>
              <a:rPr lang="es-ES" dirty="0" smtClean="0"/>
              <a:t> la venta de cosas muebles.</a:t>
            </a:r>
          </a:p>
          <a:p>
            <a:r>
              <a:rPr lang="es-ES" dirty="0" smtClean="0"/>
              <a:t>Obras, locaciones y prestaciones de servicios.</a:t>
            </a:r>
          </a:p>
          <a:p>
            <a:r>
              <a:rPr lang="es-ES" dirty="0" smtClean="0"/>
              <a:t>Importaciones definitivas de cosas muebles.</a:t>
            </a:r>
          </a:p>
          <a:p>
            <a:pPr>
              <a:buNone/>
            </a:pPr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3200" u="sng" dirty="0" smtClean="0"/>
              <a:t>IVA</a:t>
            </a:r>
            <a:br>
              <a:rPr lang="es-ES" sz="3200" u="sng" dirty="0" smtClean="0"/>
            </a:br>
            <a:r>
              <a:rPr lang="es-ES" sz="3200" u="sng" dirty="0" smtClean="0"/>
              <a:t>IMPUESTO AL VALOR AGREGADO</a:t>
            </a:r>
            <a:endParaRPr lang="es-ES" sz="32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7531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s-ES" b="1" i="1" u="sng" dirty="0" smtClean="0"/>
              <a:t>EL DÉBITO Y  EL CRÉDITO FISCAL</a:t>
            </a:r>
          </a:p>
          <a:p>
            <a:pPr>
              <a:buNone/>
            </a:pPr>
            <a:endParaRPr lang="es-ES" b="1" i="1" u="sng" dirty="0" smtClean="0"/>
          </a:p>
          <a:p>
            <a:pPr>
              <a:buNone/>
            </a:pPr>
            <a:r>
              <a:rPr lang="es-ES" b="1" i="1" u="sng" dirty="0" smtClean="0"/>
              <a:t>DEBITO FISCAL:</a:t>
            </a:r>
            <a:r>
              <a:rPr lang="es-ES" dirty="0" smtClean="0"/>
              <a:t> es el IVA que el  RI le cobra a sus clientes cuando le vende bienes o presta servicios.</a:t>
            </a:r>
          </a:p>
          <a:p>
            <a:pPr>
              <a:buNone/>
            </a:pPr>
            <a:endParaRPr lang="es-ES" b="1" i="1" u="sng" dirty="0" smtClean="0"/>
          </a:p>
          <a:p>
            <a:pPr>
              <a:buNone/>
            </a:pPr>
            <a:r>
              <a:rPr lang="es-ES" b="1" i="1" u="sng" dirty="0" smtClean="0"/>
              <a:t>CRÉDITO FISCAL: </a:t>
            </a:r>
            <a:r>
              <a:rPr lang="es-ES" dirty="0" smtClean="0"/>
              <a:t>es el IVA que el RI le paga a sus proveedores cuando compra.</a:t>
            </a:r>
          </a:p>
          <a:p>
            <a:pPr>
              <a:buNone/>
            </a:pPr>
            <a:r>
              <a:rPr lang="es-ES" dirty="0" smtClean="0"/>
              <a:t>Cuando el DF es mayor que el CF la diferencia se deposita en la cuenta de la AFIP.</a:t>
            </a:r>
          </a:p>
          <a:p>
            <a:pPr>
              <a:buNone/>
            </a:pPr>
            <a:r>
              <a:rPr lang="es-ES" dirty="0" smtClean="0"/>
              <a:t>Cuando el CF es mayor que el DF , la diferencia es a favor del contribuyente, es un saldo a favor que será descontado en los meses posteriores.</a:t>
            </a:r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45719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393</TotalTime>
  <Words>427</Words>
  <Application>Microsoft Office PowerPoint</Application>
  <PresentationFormat>Presentación en pantalla (4:3)</PresentationFormat>
  <Paragraphs>62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20" baseType="lpstr">
      <vt:lpstr>Arial</vt:lpstr>
      <vt:lpstr>Calibri</vt:lpstr>
      <vt:lpstr>Lucida Sans Unicode</vt:lpstr>
      <vt:lpstr>Verdana</vt:lpstr>
      <vt:lpstr>Wingdings</vt:lpstr>
      <vt:lpstr>Wingdings 2</vt:lpstr>
      <vt:lpstr>Wingdings 3</vt:lpstr>
      <vt:lpstr>Concurrencia</vt:lpstr>
      <vt:lpstr>DOCUMENTOS COMERCIALES</vt:lpstr>
      <vt:lpstr>¿Qué es documentar una operación?</vt:lpstr>
      <vt:lpstr>IMPORTANCIA DE LOS DOCUMENTOS COMERCIALES:</vt:lpstr>
      <vt:lpstr>FACTURA</vt:lpstr>
      <vt:lpstr>UTILIZACIÓN: Generalmente se  extiende por duplicado. El original es para el comprador. El duplicado queda en poder del vendedor.  TIPOS DE FACTURAS: De acuerdo a las normas de la AFIP, tenemos los siguientes tipos de facturas:</vt:lpstr>
      <vt:lpstr>Presentación de PowerPoint</vt:lpstr>
      <vt:lpstr>Presentación de PowerPoint</vt:lpstr>
      <vt:lpstr>IVA IMPUESTO AL VALOR AGREGADO</vt:lpstr>
      <vt:lpstr>Presentación de PowerPoint</vt:lpstr>
      <vt:lpstr> </vt:lpstr>
      <vt:lpstr>CATEGORIAS Y MONTO A INGRESAR: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FACTURA</dc:title>
  <dc:creator>Pc</dc:creator>
  <cp:lastModifiedBy>Usuario de Windows</cp:lastModifiedBy>
  <cp:revision>49</cp:revision>
  <dcterms:created xsi:type="dcterms:W3CDTF">2013-08-06T00:33:26Z</dcterms:created>
  <dcterms:modified xsi:type="dcterms:W3CDTF">2020-04-09T01:17:53Z</dcterms:modified>
</cp:coreProperties>
</file>