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4" r:id="rId3"/>
    <p:sldId id="267" r:id="rId4"/>
    <p:sldId id="268" r:id="rId5"/>
    <p:sldId id="270" r:id="rId6"/>
    <p:sldId id="272" r:id="rId7"/>
    <p:sldId id="274" r:id="rId8"/>
    <p:sldId id="259" r:id="rId9"/>
    <p:sldId id="260" r:id="rId10"/>
    <p:sldId id="262" r:id="rId11"/>
    <p:sldId id="263" r:id="rId12"/>
    <p:sldId id="273" r:id="rId13"/>
    <p:sldId id="257" r:id="rId14"/>
    <p:sldId id="266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9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4"/>
  <c:chart>
    <c:view3D>
      <c:rotY val="30"/>
      <c:rAngAx val="1"/>
    </c:view3D>
    <c:plotArea>
      <c:layout>
        <c:manualLayout>
          <c:layoutTarget val="inner"/>
          <c:xMode val="edge"/>
          <c:yMode val="edge"/>
          <c:x val="0.16010372498433345"/>
          <c:y val="0.19680473718890262"/>
          <c:w val="0.49364770942355113"/>
          <c:h val="0.34978312797649103"/>
        </c:manualLayout>
      </c:layout>
      <c:bar3D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Desempeño Alto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Hoja1!$A$2:$A$5</c:f>
              <c:strCache>
                <c:ptCount val="4"/>
                <c:pt idx="0">
                  <c:v>Argentina</c:v>
                </c:pt>
                <c:pt idx="1">
                  <c:v>N.O.A.</c:v>
                </c:pt>
                <c:pt idx="2">
                  <c:v>Salta</c:v>
                </c:pt>
                <c:pt idx="3">
                  <c:v>Colegio Nº5147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0.13</c:v>
                </c:pt>
                <c:pt idx="1">
                  <c:v>0.08</c:v>
                </c:pt>
                <c:pt idx="2">
                  <c:v>0.1</c:v>
                </c:pt>
                <c:pt idx="3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Desempeño Medio</c:v>
                </c:pt>
              </c:strCache>
            </c:strRef>
          </c:tx>
          <c:spPr>
            <a:solidFill>
              <a:srgbClr val="EDB9F7"/>
            </a:solidFill>
          </c:spPr>
          <c:cat>
            <c:strRef>
              <c:f>Hoja1!$A$2:$A$5</c:f>
              <c:strCache>
                <c:ptCount val="4"/>
                <c:pt idx="0">
                  <c:v>Argentina</c:v>
                </c:pt>
                <c:pt idx="1">
                  <c:v>N.O.A.</c:v>
                </c:pt>
                <c:pt idx="2">
                  <c:v>Salta</c:v>
                </c:pt>
                <c:pt idx="3">
                  <c:v>Colegio Nº5147</c:v>
                </c:pt>
              </c:strCache>
            </c:strRef>
          </c:cat>
          <c:val>
            <c:numRef>
              <c:f>Hoja1!$C$2:$C$5</c:f>
              <c:numCache>
                <c:formatCode>0%</c:formatCode>
                <c:ptCount val="4"/>
                <c:pt idx="0">
                  <c:v>0.52</c:v>
                </c:pt>
                <c:pt idx="1">
                  <c:v>0.5</c:v>
                </c:pt>
                <c:pt idx="2">
                  <c:v>0.56999999999999995</c:v>
                </c:pt>
                <c:pt idx="3">
                  <c:v>0.67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Desempeño Bajo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Hoja1!$A$2:$A$5</c:f>
              <c:strCache>
                <c:ptCount val="4"/>
                <c:pt idx="0">
                  <c:v>Argentina</c:v>
                </c:pt>
                <c:pt idx="1">
                  <c:v>N.O.A.</c:v>
                </c:pt>
                <c:pt idx="2">
                  <c:v>Salta</c:v>
                </c:pt>
                <c:pt idx="3">
                  <c:v>Colegio Nº5147</c:v>
                </c:pt>
              </c:strCache>
            </c:strRef>
          </c:cat>
          <c:val>
            <c:numRef>
              <c:f>Hoja1!$D$2:$D$5</c:f>
              <c:numCache>
                <c:formatCode>0%</c:formatCode>
                <c:ptCount val="4"/>
                <c:pt idx="0">
                  <c:v>0.34</c:v>
                </c:pt>
                <c:pt idx="1">
                  <c:v>0.41</c:v>
                </c:pt>
                <c:pt idx="2">
                  <c:v>0.33</c:v>
                </c:pt>
                <c:pt idx="3">
                  <c:v>0.28999999999999998</c:v>
                </c:pt>
              </c:numCache>
            </c:numRef>
          </c:val>
        </c:ser>
        <c:shape val="box"/>
        <c:axId val="77467008"/>
        <c:axId val="78431360"/>
        <c:axId val="0"/>
      </c:bar3DChart>
      <c:catAx>
        <c:axId val="77467008"/>
        <c:scaling>
          <c:orientation val="minMax"/>
        </c:scaling>
        <c:axPos val="b"/>
        <c:tickLblPos val="nextTo"/>
        <c:crossAx val="78431360"/>
        <c:crosses val="autoZero"/>
        <c:auto val="1"/>
        <c:lblAlgn val="ctr"/>
        <c:lblOffset val="100"/>
      </c:catAx>
      <c:valAx>
        <c:axId val="78431360"/>
        <c:scaling>
          <c:orientation val="minMax"/>
        </c:scaling>
        <c:axPos val="l"/>
        <c:majorGridlines/>
        <c:numFmt formatCode="0%" sourceLinked="1"/>
        <c:tickLblPos val="nextTo"/>
        <c:crossAx val="77467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021135644120355"/>
          <c:y val="0.30375819019346506"/>
          <c:w val="0.22221806255239149"/>
          <c:h val="0.1321670754472673"/>
        </c:manualLayout>
      </c:layout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C3444-FDB3-450D-8A1D-012991AB21E9}" type="datetimeFigureOut">
              <a:rPr lang="es-ES" smtClean="0"/>
              <a:t>16/10/2012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82E2B-0975-4922-86F2-2B0E3BA5F41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Rendimiento de los alumnos en porcentaje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82E2B-0975-4922-86F2-2B0E3BA5F41A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A74F73-7FE8-45F9-903B-795EE4392BC8}" type="datetimeFigureOut">
              <a:rPr lang="es-ES" smtClean="0"/>
              <a:pPr/>
              <a:t>16/10/2012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CB23DC-A2C4-4AE7-8EB8-0EE1E21F3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400" b="1" dirty="0" smtClean="0">
                <a:solidFill>
                  <a:srgbClr val="92D050"/>
                </a:solidFill>
                <a:latin typeface="Tahoma" pitchFamily="34" charset="0"/>
                <a:cs typeface="Tahoma" pitchFamily="34" charset="0"/>
              </a:rPr>
              <a:t>Educación Secundaria –ONE 2010</a:t>
            </a:r>
          </a:p>
          <a:p>
            <a:r>
              <a:rPr lang="es-ES" sz="2400" b="1" dirty="0" smtClean="0">
                <a:solidFill>
                  <a:srgbClr val="92D050"/>
                </a:solidFill>
                <a:latin typeface="Tahoma" pitchFamily="34" charset="0"/>
                <a:cs typeface="Tahoma" pitchFamily="34" charset="0"/>
              </a:rPr>
              <a:t>Pruebas de 2º/3º Año y Fin de Educación Secundaria</a:t>
            </a:r>
            <a:endParaRPr lang="es-ES" sz="2400" b="1" dirty="0">
              <a:solidFill>
                <a:srgbClr val="92D05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92D050"/>
                </a:solidFill>
                <a:latin typeface="Tahoma" pitchFamily="34" charset="0"/>
                <a:cs typeface="Tahoma" pitchFamily="34" charset="0"/>
              </a:rPr>
              <a:t>CIENCIAS NATURALES</a:t>
            </a:r>
            <a:r>
              <a:rPr lang="es-ES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b="1" dirty="0" smtClean="0">
                <a:latin typeface="Tahoma" pitchFamily="34" charset="0"/>
                <a:cs typeface="Tahoma" pitchFamily="34" charset="0"/>
              </a:rPr>
            </a:br>
            <a:endParaRPr lang="es-ES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690950"/>
          </a:xfrm>
        </p:spPr>
        <p:txBody>
          <a:bodyPr/>
          <a:lstStyle/>
          <a:p>
            <a:pPr>
              <a:buNone/>
            </a:pPr>
            <a:r>
              <a:rPr lang="es-ES" sz="4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MEDIO</a:t>
            </a:r>
            <a:r>
              <a:rPr lang="es-ES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alumnos tienen cierto dominio de: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Reconocer, describir e interpretar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conceptos a una situación planteada.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Reflexionar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sobre relaciones.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Interpretar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gráficos sencillos.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Realizar comparaciones 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con la información.</a:t>
            </a:r>
            <a:endParaRPr lang="es-ES" b="1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NIVELES  DE  DESEMPEÑO</a:t>
            </a:r>
            <a:endParaRPr lang="es-ES" sz="4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s-ES" sz="4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BAJO </a:t>
            </a:r>
            <a:endParaRPr lang="es-ES" sz="40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   Los </a:t>
            </a: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alumnos </a:t>
            </a: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utilizan habilidades instrumentales básicas:</a:t>
            </a:r>
          </a:p>
          <a:p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Reconocer, Identificar, Describir e Interpretar conceptos de Ciencias Naturales.</a:t>
            </a:r>
          </a:p>
          <a:p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Interpretar  información explicita en textos breves con vocabulario específico.</a:t>
            </a:r>
          </a:p>
          <a:p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Agrupar y clasificar en base a características estructurales</a:t>
            </a: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.</a:t>
            </a:r>
            <a:endParaRPr lang="es-E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NIVELES  DE  DESEMPEÑO</a:t>
            </a:r>
            <a:endParaRPr lang="es-ES" sz="4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715404" cy="1357322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Y…… ¿Cuáles fueron nuestros resultados?.</a:t>
            </a:r>
            <a:endParaRPr lang="es-ES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http://3.bp.blogspot.com/_ovOGWEce-Yw/SYCypSt7SsI/AAAAAAAAHBw/Oz3sIgu3yB8/s1600/Imagen10.jpg"/>
          <p:cNvPicPr>
            <a:picLocks noChangeAspect="1" noChangeArrowheads="1"/>
          </p:cNvPicPr>
          <p:nvPr/>
        </p:nvPicPr>
        <p:blipFill>
          <a:blip r:embed="rId2"/>
          <a:srcRect l="10930" t="10022" r="25519"/>
          <a:stretch>
            <a:fillRect/>
          </a:stretch>
        </p:blipFill>
        <p:spPr bwMode="auto">
          <a:xfrm>
            <a:off x="3929058" y="1857364"/>
            <a:ext cx="3071834" cy="3848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500042"/>
          <a:ext cx="9829840" cy="8001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s-ES" sz="36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Porcentaje del Rendimiento de los Alumnos </a:t>
            </a:r>
            <a:endParaRPr lang="es-ES" sz="36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357850"/>
          </a:xfrm>
        </p:spPr>
        <p:txBody>
          <a:bodyPr>
            <a:normAutofit/>
          </a:bodyPr>
          <a:lstStyle/>
          <a:p>
            <a:r>
              <a:rPr lang="es-ES_tradnl" sz="36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“La educación secundaria tiene por finalidad formar a los/las adolescentes y jóvenes </a:t>
            </a:r>
            <a:r>
              <a:rPr lang="es-ES_tradnl" sz="36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para el ejercicio pleno de la ciudadanía, para el trabajo y para la continuación de estudios</a:t>
            </a:r>
            <a:r>
              <a:rPr lang="es-ES_tradnl" sz="36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.”</a:t>
            </a:r>
            <a:r>
              <a:rPr lang="es-ES_tradnl" sz="4400" dirty="0" smtClean="0">
                <a:solidFill>
                  <a:schemeClr val="accent1"/>
                </a:solidFill>
                <a:ea typeface="Times New Roman" pitchFamily="18" charset="0"/>
                <a:cs typeface="Arial" charset="0"/>
              </a:rPr>
              <a:t/>
            </a:r>
            <a:br>
              <a:rPr lang="es-ES_tradnl" sz="4400" dirty="0" smtClean="0">
                <a:solidFill>
                  <a:schemeClr val="accent1"/>
                </a:solidFill>
                <a:ea typeface="Times New Roman" pitchFamily="18" charset="0"/>
                <a:cs typeface="Arial" charset="0"/>
              </a:rPr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00034" y="1785926"/>
            <a:ext cx="835824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La  formación específica de la orientación en Ciencias Naturales deberá garantizar que los estudiantes logren una </a:t>
            </a:r>
            <a:r>
              <a:rPr lang="es-ES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ampliación y profundización en la alfabetización científica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.</a:t>
            </a:r>
          </a:p>
          <a:p>
            <a:endParaRPr lang="es-ES_tradnl" sz="1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357158" y="571480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es-ES" sz="28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Tomar decisiones informadas 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y autónomas haciendo uso de sus conocimientos de ciencia y acerca de la ciencia.</a:t>
            </a:r>
            <a:endParaRPr lang="es-ES" sz="2800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s-ES" sz="2800" b="1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Comuni</a:t>
            </a:r>
            <a:r>
              <a:rPr lang="es-MX" sz="2800" b="1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carse</a:t>
            </a:r>
            <a:r>
              <a:rPr lang="es-MX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e interactuar </a:t>
            </a:r>
            <a:r>
              <a:rPr lang="es-AR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con científicos y tecnólogos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, en acciones de difusión y divulgación de las ciencias y de aproximación a la investigación.</a:t>
            </a:r>
          </a:p>
          <a:p>
            <a:pPr eaLnBrk="0" hangingPunct="0">
              <a:buFontTx/>
              <a:buChar char="•"/>
            </a:pP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Lograr un mayor bagaje de</a:t>
            </a:r>
            <a:r>
              <a:rPr lang="es-E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s-ES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saberes específicos</a:t>
            </a:r>
            <a:r>
              <a:rPr lang="es-ES" sz="28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relativos al área de las Ciencias Naturales .</a:t>
            </a:r>
            <a:endParaRPr lang="es-ES_tradnl" sz="2800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s-MX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Implicarse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en cuestiones vinculadas con la </a:t>
            </a:r>
            <a:r>
              <a:rPr lang="es-ES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ciencia y la tecnología</a:t>
            </a: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, asumiendo una actitud crítica.</a:t>
            </a:r>
            <a:endParaRPr lang="es-ES" sz="28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642910" y="1500174"/>
            <a:ext cx="78581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800" b="1" u="sng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Temáticas de abordaje integrado</a:t>
            </a:r>
            <a:endParaRPr lang="es-ES_tradnl" sz="2800" b="1" dirty="0" smtClean="0">
              <a:solidFill>
                <a:srgbClr val="FF0000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Salud, sexualidad, alimentación, prevención de adicciones.</a:t>
            </a:r>
            <a:endParaRPr lang="es-ES_tradnl" sz="2800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Cambio climático, desarrollo sustentable, degradación de recursos naturales, </a:t>
            </a:r>
            <a:endParaRPr lang="es-ES_tradnl" sz="2800" b="1" dirty="0" smtClean="0">
              <a:solidFill>
                <a:schemeClr val="bg2">
                  <a:lumMod val="75000"/>
                </a:schemeClr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Consumo responsable. Seguridad vial. Patrimonio cultural</a:t>
            </a:r>
            <a:r>
              <a:rPr lang="es-ES" sz="2800" dirty="0" smtClean="0">
                <a:ea typeface="Times New Roman" pitchFamily="18" charset="0"/>
                <a:cs typeface="Arial" charset="0"/>
              </a:rPr>
              <a:t>.</a:t>
            </a:r>
            <a:endParaRPr lang="es-ES" sz="2800" dirty="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357290" y="5429264"/>
            <a:ext cx="7500990" cy="1428736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¿En que consistió la Evaluación?</a:t>
            </a:r>
            <a:endParaRPr lang="es-ES" sz="32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Picture 2" descr="http://desmotivaciones.es/demots/201104/Oso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4800" t="4292" r="3700" b="13626"/>
          <a:stretch>
            <a:fillRect/>
          </a:stretch>
        </p:blipFill>
        <p:spPr bwMode="auto">
          <a:xfrm>
            <a:off x="928662" y="714356"/>
            <a:ext cx="721523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2905132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Una prueba de selección múltiple.</a:t>
            </a:r>
          </a:p>
          <a:p>
            <a:endParaRPr lang="es-ES" dirty="0" smtClean="0"/>
          </a:p>
          <a:p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Una prueba de actividades donde debían desarrollar una respuesta.</a:t>
            </a:r>
            <a:endParaRPr lang="es-ES" sz="32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endParaRPr lang="es-ES" sz="4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1472" y="500042"/>
            <a:ext cx="77867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La Evaluación consistió en:</a:t>
            </a:r>
            <a:r>
              <a:rPr lang="es-ES" sz="4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s-ES" sz="4400" b="1" dirty="0" smtClean="0">
                <a:latin typeface="Tahoma" pitchFamily="34" charset="0"/>
                <a:cs typeface="Tahoma" pitchFamily="34" charset="0"/>
              </a:rPr>
            </a:br>
            <a:endParaRPr lang="es-ES" sz="4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0034" y="5929330"/>
            <a:ext cx="8286776" cy="928670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Y….  Qué va entrar en la prueba profesor????</a:t>
            </a:r>
            <a:endParaRPr lang="es-ES" sz="28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1506" name="Picture 2" descr="http://www.almirante23.net/postales/animales_granja/originales/animales_granja_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182" r="16182"/>
          <a:stretch>
            <a:fillRect/>
          </a:stretch>
        </p:blipFill>
        <p:spPr bwMode="auto">
          <a:xfrm>
            <a:off x="857224" y="500042"/>
            <a:ext cx="732951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72000"/>
          </a:xfrm>
        </p:spPr>
        <p:txBody>
          <a:bodyPr/>
          <a:lstStyle/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Los seres vivos: Diversidad, unidad, interrelaciones y cambios.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Los fenómenos del mundo físico.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Los materiales y sus cambios.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La Tierra, el universo y sus cambios.</a:t>
            </a:r>
          </a:p>
          <a:p>
            <a:endParaRPr lang="es-ES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s-ES" sz="44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Contenidos evaluados para 2º/3º año:</a:t>
            </a:r>
            <a:endParaRPr lang="es-ES" sz="44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Gatos bostezando"/>
          <p:cNvPicPr>
            <a:picLocks noChangeAspect="1" noChangeArrowheads="1"/>
          </p:cNvPicPr>
          <p:nvPr/>
        </p:nvPicPr>
        <p:blipFill>
          <a:blip r:embed="rId2"/>
          <a:srcRect r="18749" b="29687"/>
          <a:stretch>
            <a:fillRect/>
          </a:stretch>
        </p:blipFill>
        <p:spPr bwMode="auto">
          <a:xfrm>
            <a:off x="3214678" y="3857628"/>
            <a:ext cx="3143272" cy="2720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Materia y energía.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Salud.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Medio Ambiente.</a:t>
            </a:r>
          </a:p>
          <a:p>
            <a:endParaRPr lang="es-ES" b="1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endParaRPr lang="es-ES" b="1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</a:t>
            </a:r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Contenidos evaluados </a:t>
            </a:r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para </a:t>
            </a:r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5º/6º </a:t>
            </a:r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año:</a:t>
            </a:r>
            <a:endParaRPr lang="es-ES" dirty="0"/>
          </a:p>
        </p:txBody>
      </p:sp>
      <p:pic>
        <p:nvPicPr>
          <p:cNvPr id="4" name="Picture 4" descr="Gatos bostezando"/>
          <p:cNvPicPr>
            <a:picLocks noChangeAspect="1" noChangeArrowheads="1"/>
          </p:cNvPicPr>
          <p:nvPr/>
        </p:nvPicPr>
        <p:blipFill>
          <a:blip r:embed="rId2"/>
          <a:srcRect r="1577" b="26507"/>
          <a:stretch>
            <a:fillRect/>
          </a:stretch>
        </p:blipFill>
        <p:spPr bwMode="auto">
          <a:xfrm>
            <a:off x="1214414" y="3214686"/>
            <a:ext cx="700092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85720" y="4071942"/>
            <a:ext cx="8229600" cy="114300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medimos utilizando  </a:t>
            </a:r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</a:t>
            </a:r>
            <a:r>
              <a:rPr lang="es-ES" sz="32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Niveles de Desempeño</a:t>
            </a:r>
            <a:endParaRPr lang="es-ES" sz="3200" dirty="0">
              <a:solidFill>
                <a:srgbClr val="FF0000"/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715404" cy="114300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br>
              <a:rPr lang="es-ES" dirty="0" smtClean="0"/>
            </a:br>
            <a:r>
              <a:rPr lang="es-ES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s-ES" sz="36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¿Cómo medimos el rendimiento de  los alumnos en las evaluaciones?</a:t>
            </a:r>
            <a:r>
              <a:rPr lang="es-ES" sz="27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s-ES" sz="27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es-ES" sz="27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Picture 2" descr="http://soxialmedia.com/wp-content/uploads/2011/02/metabuscador-preguntas-respuestas.jpg"/>
          <p:cNvPicPr>
            <a:picLocks noChangeAspect="1" noChangeArrowheads="1"/>
          </p:cNvPicPr>
          <p:nvPr/>
        </p:nvPicPr>
        <p:blipFill>
          <a:blip r:embed="rId2"/>
          <a:srcRect t="19532" r="75000"/>
          <a:stretch>
            <a:fillRect/>
          </a:stretch>
        </p:blipFill>
        <p:spPr bwMode="auto">
          <a:xfrm>
            <a:off x="6715140" y="1714488"/>
            <a:ext cx="1214446" cy="2251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14480" y="1000108"/>
            <a:ext cx="1981200" cy="595330"/>
          </a:xfrm>
        </p:spPr>
        <p:txBody>
          <a:bodyPr>
            <a:noAutofit/>
          </a:bodyPr>
          <a:lstStyle/>
          <a:p>
            <a:r>
              <a:rPr lang="es-ES" sz="3200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Pero:</a:t>
            </a:r>
            <a:endParaRPr lang="es-ES" sz="3200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2"/>
          </p:nvPr>
        </p:nvSpPr>
        <p:spPr>
          <a:xfrm>
            <a:off x="571472" y="5214950"/>
            <a:ext cx="8001056" cy="785818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¿Qué </a:t>
            </a:r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indica el Nivel </a:t>
            </a:r>
            <a:r>
              <a:rPr lang="es-ES" sz="32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de Desempeño?</a:t>
            </a:r>
            <a:endParaRPr lang="es-ES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Picture 2" descr="http://soxialmedia.com/wp-content/uploads/2011/02/metabuscador-preguntas-respuesta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715040" cy="3291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405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4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ALTO</a:t>
            </a:r>
            <a:r>
              <a:rPr lang="es-ES" sz="40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es-ES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Los alumnos pueden: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Establecer relaciones 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cuantitativas entre variables.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Utilizar conceptos 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abstractos.</a:t>
            </a:r>
          </a:p>
          <a:p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Transferir saberes.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Utilizar estrategias 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de predicción, validación y resolución.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Interpretar</a:t>
            </a:r>
            <a:r>
              <a:rPr lang="es-ES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gráficos, esquemas y realizar comparaciones.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NIVELES  DE  DESEMPEÑO</a:t>
            </a:r>
            <a:endParaRPr lang="es-ES" sz="44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275</TotalTime>
  <Words>429</Words>
  <Application>Microsoft Office PowerPoint</Application>
  <PresentationFormat>Presentación en pantalla (4:3)</PresentationFormat>
  <Paragraphs>59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Papel</vt:lpstr>
      <vt:lpstr>CIENCIAS NATURALES </vt:lpstr>
      <vt:lpstr>Diapositiva 2</vt:lpstr>
      <vt:lpstr>        </vt:lpstr>
      <vt:lpstr>Diapositiva 4</vt:lpstr>
      <vt:lpstr>Los Contenidos evaluados para 2º/3º año:</vt:lpstr>
      <vt:lpstr>Los Contenidos evaluados para 5º/6º año:</vt:lpstr>
      <vt:lpstr>      ¿Cómo medimos el rendimiento de  los alumnos en las evaluaciones? </vt:lpstr>
      <vt:lpstr>Pero:</vt:lpstr>
      <vt:lpstr>NIVELES  DE  DESEMPEÑO</vt:lpstr>
      <vt:lpstr>NIVELES  DE  DESEMPEÑO</vt:lpstr>
      <vt:lpstr>NIVELES  DE  DESEMPEÑO</vt:lpstr>
      <vt:lpstr>Y…… ¿Cuáles fueron nuestros resultados?.</vt:lpstr>
      <vt:lpstr>Porcentaje del Rendimiento de los Alumnos </vt:lpstr>
      <vt:lpstr>“La educación secundaria tiene por finalidad formar a los/las adolescentes y jóvenes para el ejercicio pleno de la ciudadanía, para el trabajo y para la continuación de estudios.” </vt:lpstr>
      <vt:lpstr>Diapositiva 15</vt:lpstr>
      <vt:lpstr>Diapositiva 16</vt:lpstr>
      <vt:lpstr>Diapositiva 17</vt:lpstr>
    </vt:vector>
  </TitlesOfParts>
  <Company>WindowsWolf.com.ar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CIENCIAS NATURALES </dc:title>
  <dc:creator>Wolf</dc:creator>
  <cp:lastModifiedBy>Wolf</cp:lastModifiedBy>
  <cp:revision>29</cp:revision>
  <dcterms:created xsi:type="dcterms:W3CDTF">2012-10-16T02:54:55Z</dcterms:created>
  <dcterms:modified xsi:type="dcterms:W3CDTF">2012-10-16T16:59:36Z</dcterms:modified>
</cp:coreProperties>
</file>