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81D489-676B-4972-B2C9-B5D469C9474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AR"/>
        </a:p>
      </dgm:t>
    </dgm:pt>
    <dgm:pt modelId="{EA554301-7637-413E-A32A-94E62C80EF18}">
      <dgm:prSet phldrT="[Texto]"/>
      <dgm:spPr/>
      <dgm:t>
        <a:bodyPr/>
        <a:lstStyle/>
        <a:p>
          <a:r>
            <a:rPr lang="es-AR" dirty="0" smtClean="0"/>
            <a:t>Reacción Química </a:t>
          </a:r>
          <a:endParaRPr lang="es-AR" dirty="0"/>
        </a:p>
      </dgm:t>
    </dgm:pt>
    <dgm:pt modelId="{A02F0B56-B23E-419D-AFC9-09EF081B5B3E}" type="parTrans" cxnId="{48D45817-F2EB-4ED7-92EB-DE7DC34A4A2C}">
      <dgm:prSet/>
      <dgm:spPr/>
      <dgm:t>
        <a:bodyPr/>
        <a:lstStyle/>
        <a:p>
          <a:endParaRPr lang="es-AR"/>
        </a:p>
      </dgm:t>
    </dgm:pt>
    <dgm:pt modelId="{87670013-FD9C-4E73-AC98-CE0F048544C2}" type="sibTrans" cxnId="{48D45817-F2EB-4ED7-92EB-DE7DC34A4A2C}">
      <dgm:prSet/>
      <dgm:spPr/>
      <dgm:t>
        <a:bodyPr/>
        <a:lstStyle/>
        <a:p>
          <a:endParaRPr lang="es-AR"/>
        </a:p>
      </dgm:t>
    </dgm:pt>
    <dgm:pt modelId="{24ADA5AF-D467-446B-9116-89B1E48DA024}">
      <dgm:prSet phldrT="[Texto]"/>
      <dgm:spPr/>
      <dgm:t>
        <a:bodyPr/>
        <a:lstStyle/>
        <a:p>
          <a:r>
            <a:rPr lang="es-AR" dirty="0" smtClean="0"/>
            <a:t>Con transferencia de electrones </a:t>
          </a:r>
          <a:endParaRPr lang="es-AR" dirty="0"/>
        </a:p>
      </dgm:t>
    </dgm:pt>
    <dgm:pt modelId="{F2FD543A-91C8-4274-BBCE-27D49DF3A1F6}" type="parTrans" cxnId="{E5D68547-0103-4ABD-AACF-6A2368FADC57}">
      <dgm:prSet/>
      <dgm:spPr/>
      <dgm:t>
        <a:bodyPr/>
        <a:lstStyle/>
        <a:p>
          <a:endParaRPr lang="es-AR"/>
        </a:p>
      </dgm:t>
    </dgm:pt>
    <dgm:pt modelId="{7FDDAD99-CA92-4C10-98F0-E034B87165F6}" type="sibTrans" cxnId="{E5D68547-0103-4ABD-AACF-6A2368FADC57}">
      <dgm:prSet/>
      <dgm:spPr/>
      <dgm:t>
        <a:bodyPr/>
        <a:lstStyle/>
        <a:p>
          <a:endParaRPr lang="es-AR"/>
        </a:p>
      </dgm:t>
    </dgm:pt>
    <dgm:pt modelId="{ADE7BFC8-C3C0-4A68-86AC-ADA6AF31601D}">
      <dgm:prSet phldrT="[Texto]"/>
      <dgm:spPr/>
      <dgm:t>
        <a:bodyPr/>
        <a:lstStyle/>
        <a:p>
          <a:r>
            <a:rPr lang="es-AR" dirty="0" smtClean="0"/>
            <a:t>Reacciones </a:t>
          </a:r>
          <a:r>
            <a:rPr lang="es-AR" dirty="0" err="1" smtClean="0"/>
            <a:t>Redox</a:t>
          </a:r>
          <a:endParaRPr lang="es-AR" dirty="0"/>
        </a:p>
      </dgm:t>
    </dgm:pt>
    <dgm:pt modelId="{D28CA6AF-CCE3-4824-94B6-9C8F044E35A3}" type="parTrans" cxnId="{C9D65CE8-400D-404F-807E-06BBFBCB31D2}">
      <dgm:prSet/>
      <dgm:spPr/>
      <dgm:t>
        <a:bodyPr/>
        <a:lstStyle/>
        <a:p>
          <a:endParaRPr lang="es-AR"/>
        </a:p>
      </dgm:t>
    </dgm:pt>
    <dgm:pt modelId="{A6ECFE7C-1D23-4D06-B8D5-D0EFDA750C50}" type="sibTrans" cxnId="{C9D65CE8-400D-404F-807E-06BBFBCB31D2}">
      <dgm:prSet/>
      <dgm:spPr/>
      <dgm:t>
        <a:bodyPr/>
        <a:lstStyle/>
        <a:p>
          <a:endParaRPr lang="es-AR"/>
        </a:p>
      </dgm:t>
    </dgm:pt>
    <dgm:pt modelId="{BCBF2D15-344F-423A-8D75-A1B891FCA0D2}">
      <dgm:prSet phldrT="[Texto]"/>
      <dgm:spPr/>
      <dgm:t>
        <a:bodyPr/>
        <a:lstStyle/>
        <a:p>
          <a:r>
            <a:rPr lang="es-AR" dirty="0" smtClean="0"/>
            <a:t>Sin Transferencia de electrones </a:t>
          </a:r>
          <a:endParaRPr lang="es-AR" dirty="0"/>
        </a:p>
      </dgm:t>
    </dgm:pt>
    <dgm:pt modelId="{8D7515B4-6B26-42B8-8329-D8C7EE11A281}" type="parTrans" cxnId="{0DB30A63-8D97-471A-A486-9C91AB04E928}">
      <dgm:prSet/>
      <dgm:spPr/>
      <dgm:t>
        <a:bodyPr/>
        <a:lstStyle/>
        <a:p>
          <a:endParaRPr lang="es-AR"/>
        </a:p>
      </dgm:t>
    </dgm:pt>
    <dgm:pt modelId="{954310E3-D4E7-4A6A-87A2-6CF5241C2E38}" type="sibTrans" cxnId="{0DB30A63-8D97-471A-A486-9C91AB04E928}">
      <dgm:prSet/>
      <dgm:spPr/>
      <dgm:t>
        <a:bodyPr/>
        <a:lstStyle/>
        <a:p>
          <a:endParaRPr lang="es-AR"/>
        </a:p>
      </dgm:t>
    </dgm:pt>
    <dgm:pt modelId="{F18C0841-6999-4FAD-A533-CBF77B8FB195}">
      <dgm:prSet phldrT="[Texto]"/>
      <dgm:spPr/>
      <dgm:t>
        <a:bodyPr/>
        <a:lstStyle/>
        <a:p>
          <a:r>
            <a:rPr lang="es-AR" dirty="0" smtClean="0"/>
            <a:t>Reacciones no </a:t>
          </a:r>
        </a:p>
        <a:p>
          <a:r>
            <a:rPr lang="es-AR" dirty="0" err="1" smtClean="0"/>
            <a:t>Redox</a:t>
          </a:r>
          <a:r>
            <a:rPr lang="es-AR" dirty="0" smtClean="0"/>
            <a:t> </a:t>
          </a:r>
          <a:endParaRPr lang="es-AR" dirty="0"/>
        </a:p>
      </dgm:t>
    </dgm:pt>
    <dgm:pt modelId="{C380BF6F-BCCE-4A0E-B501-5C20003737C4}" type="parTrans" cxnId="{C67FAE6B-CE29-45A0-91F5-4D4D4594AFEC}">
      <dgm:prSet/>
      <dgm:spPr/>
      <dgm:t>
        <a:bodyPr/>
        <a:lstStyle/>
        <a:p>
          <a:endParaRPr lang="es-AR"/>
        </a:p>
      </dgm:t>
    </dgm:pt>
    <dgm:pt modelId="{AF001CAD-28FD-45EC-817E-D39B4F9C0BD8}" type="sibTrans" cxnId="{C67FAE6B-CE29-45A0-91F5-4D4D4594AFEC}">
      <dgm:prSet/>
      <dgm:spPr/>
      <dgm:t>
        <a:bodyPr/>
        <a:lstStyle/>
        <a:p>
          <a:endParaRPr lang="es-AR"/>
        </a:p>
      </dgm:t>
    </dgm:pt>
    <dgm:pt modelId="{BC70F651-A758-4007-BA21-64D1D03BA9E4}" type="pres">
      <dgm:prSet presAssocID="{0081D489-676B-4972-B2C9-B5D469C94746}" presName="diagram" presStyleCnt="0">
        <dgm:presLayoutVars>
          <dgm:chPref val="1"/>
          <dgm:dir/>
          <dgm:animOne val="branch"/>
          <dgm:animLvl val="lvl"/>
          <dgm:resizeHandles val="exact"/>
        </dgm:presLayoutVars>
      </dgm:prSet>
      <dgm:spPr/>
    </dgm:pt>
    <dgm:pt modelId="{00A32649-3B39-4760-A5D1-9605F2C2ADFD}" type="pres">
      <dgm:prSet presAssocID="{EA554301-7637-413E-A32A-94E62C80EF18}" presName="root1" presStyleCnt="0"/>
      <dgm:spPr/>
    </dgm:pt>
    <dgm:pt modelId="{C1B317AA-081D-4288-9E2D-25933F938961}" type="pres">
      <dgm:prSet presAssocID="{EA554301-7637-413E-A32A-94E62C80EF18}" presName="LevelOneTextNode" presStyleLbl="node0" presStyleIdx="0" presStyleCnt="1">
        <dgm:presLayoutVars>
          <dgm:chPref val="3"/>
        </dgm:presLayoutVars>
      </dgm:prSet>
      <dgm:spPr/>
    </dgm:pt>
    <dgm:pt modelId="{F1C454F6-A777-40FA-B39F-7F43E111A8C7}" type="pres">
      <dgm:prSet presAssocID="{EA554301-7637-413E-A32A-94E62C80EF18}" presName="level2hierChild" presStyleCnt="0"/>
      <dgm:spPr/>
    </dgm:pt>
    <dgm:pt modelId="{7A4123C7-27D3-4024-BB23-F516B93A62DD}" type="pres">
      <dgm:prSet presAssocID="{F2FD543A-91C8-4274-BBCE-27D49DF3A1F6}" presName="conn2-1" presStyleLbl="parChTrans1D2" presStyleIdx="0" presStyleCnt="2"/>
      <dgm:spPr/>
    </dgm:pt>
    <dgm:pt modelId="{3C4ABE07-646A-4ED7-87ED-5A93B8ECC5C3}" type="pres">
      <dgm:prSet presAssocID="{F2FD543A-91C8-4274-BBCE-27D49DF3A1F6}" presName="connTx" presStyleLbl="parChTrans1D2" presStyleIdx="0" presStyleCnt="2"/>
      <dgm:spPr/>
    </dgm:pt>
    <dgm:pt modelId="{59DCA5AD-CD12-427D-8D4F-426D25E68BBC}" type="pres">
      <dgm:prSet presAssocID="{24ADA5AF-D467-446B-9116-89B1E48DA024}" presName="root2" presStyleCnt="0"/>
      <dgm:spPr/>
    </dgm:pt>
    <dgm:pt modelId="{1CD53480-4A29-45BF-8D9D-6789DC09F900}" type="pres">
      <dgm:prSet presAssocID="{24ADA5AF-D467-446B-9116-89B1E48DA024}" presName="LevelTwoTextNode" presStyleLbl="node2" presStyleIdx="0" presStyleCnt="2">
        <dgm:presLayoutVars>
          <dgm:chPref val="3"/>
        </dgm:presLayoutVars>
      </dgm:prSet>
      <dgm:spPr/>
    </dgm:pt>
    <dgm:pt modelId="{A3DE839A-4258-449E-BCA6-F7C1B560978C}" type="pres">
      <dgm:prSet presAssocID="{24ADA5AF-D467-446B-9116-89B1E48DA024}" presName="level3hierChild" presStyleCnt="0"/>
      <dgm:spPr/>
    </dgm:pt>
    <dgm:pt modelId="{74FEA5B8-6094-4DCC-8993-5E7BDEA5395F}" type="pres">
      <dgm:prSet presAssocID="{D28CA6AF-CCE3-4824-94B6-9C8F044E35A3}" presName="conn2-1" presStyleLbl="parChTrans1D3" presStyleIdx="0" presStyleCnt="2"/>
      <dgm:spPr/>
    </dgm:pt>
    <dgm:pt modelId="{73B75F28-0230-4BCC-83B8-BCF3142AEE7F}" type="pres">
      <dgm:prSet presAssocID="{D28CA6AF-CCE3-4824-94B6-9C8F044E35A3}" presName="connTx" presStyleLbl="parChTrans1D3" presStyleIdx="0" presStyleCnt="2"/>
      <dgm:spPr/>
    </dgm:pt>
    <dgm:pt modelId="{505CFF5D-7DB9-4AB0-A95E-8DFB82AFCCF8}" type="pres">
      <dgm:prSet presAssocID="{ADE7BFC8-C3C0-4A68-86AC-ADA6AF31601D}" presName="root2" presStyleCnt="0"/>
      <dgm:spPr/>
    </dgm:pt>
    <dgm:pt modelId="{6292B48B-D54D-4564-B30E-8DAE26A6788C}" type="pres">
      <dgm:prSet presAssocID="{ADE7BFC8-C3C0-4A68-86AC-ADA6AF31601D}" presName="LevelTwoTextNode" presStyleLbl="node3" presStyleIdx="0" presStyleCnt="2">
        <dgm:presLayoutVars>
          <dgm:chPref val="3"/>
        </dgm:presLayoutVars>
      </dgm:prSet>
      <dgm:spPr/>
    </dgm:pt>
    <dgm:pt modelId="{4731347F-7106-418B-B92C-328946A0982D}" type="pres">
      <dgm:prSet presAssocID="{ADE7BFC8-C3C0-4A68-86AC-ADA6AF31601D}" presName="level3hierChild" presStyleCnt="0"/>
      <dgm:spPr/>
    </dgm:pt>
    <dgm:pt modelId="{C9F2E667-C5F8-4A90-BFDA-02C39308BFE5}" type="pres">
      <dgm:prSet presAssocID="{8D7515B4-6B26-42B8-8329-D8C7EE11A281}" presName="conn2-1" presStyleLbl="parChTrans1D2" presStyleIdx="1" presStyleCnt="2"/>
      <dgm:spPr/>
    </dgm:pt>
    <dgm:pt modelId="{43DC5F96-BE4E-45D9-81A6-80694E71F24C}" type="pres">
      <dgm:prSet presAssocID="{8D7515B4-6B26-42B8-8329-D8C7EE11A281}" presName="connTx" presStyleLbl="parChTrans1D2" presStyleIdx="1" presStyleCnt="2"/>
      <dgm:spPr/>
    </dgm:pt>
    <dgm:pt modelId="{CD836649-AE4E-47EC-9800-B4F21D079F4B}" type="pres">
      <dgm:prSet presAssocID="{BCBF2D15-344F-423A-8D75-A1B891FCA0D2}" presName="root2" presStyleCnt="0"/>
      <dgm:spPr/>
    </dgm:pt>
    <dgm:pt modelId="{999FA349-FCAE-4BDD-BBF2-095C9F225B81}" type="pres">
      <dgm:prSet presAssocID="{BCBF2D15-344F-423A-8D75-A1B891FCA0D2}" presName="LevelTwoTextNode" presStyleLbl="node2" presStyleIdx="1" presStyleCnt="2">
        <dgm:presLayoutVars>
          <dgm:chPref val="3"/>
        </dgm:presLayoutVars>
      </dgm:prSet>
      <dgm:spPr/>
    </dgm:pt>
    <dgm:pt modelId="{696C6937-C508-4A91-AEA1-6CD61C3C6A77}" type="pres">
      <dgm:prSet presAssocID="{BCBF2D15-344F-423A-8D75-A1B891FCA0D2}" presName="level3hierChild" presStyleCnt="0"/>
      <dgm:spPr/>
    </dgm:pt>
    <dgm:pt modelId="{8F6699BE-5A12-43C9-A0C0-9A099B6D4504}" type="pres">
      <dgm:prSet presAssocID="{C380BF6F-BCCE-4A0E-B501-5C20003737C4}" presName="conn2-1" presStyleLbl="parChTrans1D3" presStyleIdx="1" presStyleCnt="2"/>
      <dgm:spPr/>
    </dgm:pt>
    <dgm:pt modelId="{1C0BE54E-CCD5-4E6F-A1D1-7AD0AA20F1E6}" type="pres">
      <dgm:prSet presAssocID="{C380BF6F-BCCE-4A0E-B501-5C20003737C4}" presName="connTx" presStyleLbl="parChTrans1D3" presStyleIdx="1" presStyleCnt="2"/>
      <dgm:spPr/>
    </dgm:pt>
    <dgm:pt modelId="{7892545C-199A-4487-B538-1AF3B55EF006}" type="pres">
      <dgm:prSet presAssocID="{F18C0841-6999-4FAD-A533-CBF77B8FB195}" presName="root2" presStyleCnt="0"/>
      <dgm:spPr/>
    </dgm:pt>
    <dgm:pt modelId="{42793CD7-5D5D-4340-9B31-8B495827268C}" type="pres">
      <dgm:prSet presAssocID="{F18C0841-6999-4FAD-A533-CBF77B8FB195}" presName="LevelTwoTextNode" presStyleLbl="node3" presStyleIdx="1" presStyleCnt="2">
        <dgm:presLayoutVars>
          <dgm:chPref val="3"/>
        </dgm:presLayoutVars>
      </dgm:prSet>
      <dgm:spPr/>
      <dgm:t>
        <a:bodyPr/>
        <a:lstStyle/>
        <a:p>
          <a:endParaRPr lang="es-AR"/>
        </a:p>
      </dgm:t>
    </dgm:pt>
    <dgm:pt modelId="{C2FCA207-2D66-4EFA-BA18-68CA1B3D5AA9}" type="pres">
      <dgm:prSet presAssocID="{F18C0841-6999-4FAD-A533-CBF77B8FB195}" presName="level3hierChild" presStyleCnt="0"/>
      <dgm:spPr/>
    </dgm:pt>
  </dgm:ptLst>
  <dgm:cxnLst>
    <dgm:cxn modelId="{C67FAE6B-CE29-45A0-91F5-4D4D4594AFEC}" srcId="{BCBF2D15-344F-423A-8D75-A1B891FCA0D2}" destId="{F18C0841-6999-4FAD-A533-CBF77B8FB195}" srcOrd="0" destOrd="0" parTransId="{C380BF6F-BCCE-4A0E-B501-5C20003737C4}" sibTransId="{AF001CAD-28FD-45EC-817E-D39B4F9C0BD8}"/>
    <dgm:cxn modelId="{7E32B13B-6DBD-4656-AEBE-CD8483B682A6}" type="presOf" srcId="{BCBF2D15-344F-423A-8D75-A1B891FCA0D2}" destId="{999FA349-FCAE-4BDD-BBF2-095C9F225B81}" srcOrd="0" destOrd="0" presId="urn:microsoft.com/office/officeart/2005/8/layout/hierarchy2"/>
    <dgm:cxn modelId="{B8CECE17-B7EE-4CFD-AEB6-79AB7E8789B5}" type="presOf" srcId="{D28CA6AF-CCE3-4824-94B6-9C8F044E35A3}" destId="{73B75F28-0230-4BCC-83B8-BCF3142AEE7F}" srcOrd="1" destOrd="0" presId="urn:microsoft.com/office/officeart/2005/8/layout/hierarchy2"/>
    <dgm:cxn modelId="{98B1BF84-A87C-444F-B719-CF5E5E799E71}" type="presOf" srcId="{F2FD543A-91C8-4274-BBCE-27D49DF3A1F6}" destId="{7A4123C7-27D3-4024-BB23-F516B93A62DD}" srcOrd="0" destOrd="0" presId="urn:microsoft.com/office/officeart/2005/8/layout/hierarchy2"/>
    <dgm:cxn modelId="{E0415E6D-F55F-44EC-8586-DDDE7CAE0835}" type="presOf" srcId="{F18C0841-6999-4FAD-A533-CBF77B8FB195}" destId="{42793CD7-5D5D-4340-9B31-8B495827268C}" srcOrd="0" destOrd="0" presId="urn:microsoft.com/office/officeart/2005/8/layout/hierarchy2"/>
    <dgm:cxn modelId="{F03BA07D-56DB-4A40-A99C-8C1C4C2F2739}" type="presOf" srcId="{C380BF6F-BCCE-4A0E-B501-5C20003737C4}" destId="{1C0BE54E-CCD5-4E6F-A1D1-7AD0AA20F1E6}" srcOrd="1" destOrd="0" presId="urn:microsoft.com/office/officeart/2005/8/layout/hierarchy2"/>
    <dgm:cxn modelId="{C9D65CE8-400D-404F-807E-06BBFBCB31D2}" srcId="{24ADA5AF-D467-446B-9116-89B1E48DA024}" destId="{ADE7BFC8-C3C0-4A68-86AC-ADA6AF31601D}" srcOrd="0" destOrd="0" parTransId="{D28CA6AF-CCE3-4824-94B6-9C8F044E35A3}" sibTransId="{A6ECFE7C-1D23-4D06-B8D5-D0EFDA750C50}"/>
    <dgm:cxn modelId="{FC45C671-4864-4E9C-A58E-E7CD5B48D4E1}" type="presOf" srcId="{24ADA5AF-D467-446B-9116-89B1E48DA024}" destId="{1CD53480-4A29-45BF-8D9D-6789DC09F900}" srcOrd="0" destOrd="0" presId="urn:microsoft.com/office/officeart/2005/8/layout/hierarchy2"/>
    <dgm:cxn modelId="{F4615CE0-90F3-4AEE-B331-8BA825DE0D63}" type="presOf" srcId="{0081D489-676B-4972-B2C9-B5D469C94746}" destId="{BC70F651-A758-4007-BA21-64D1D03BA9E4}" srcOrd="0" destOrd="0" presId="urn:microsoft.com/office/officeart/2005/8/layout/hierarchy2"/>
    <dgm:cxn modelId="{48D45817-F2EB-4ED7-92EB-DE7DC34A4A2C}" srcId="{0081D489-676B-4972-B2C9-B5D469C94746}" destId="{EA554301-7637-413E-A32A-94E62C80EF18}" srcOrd="0" destOrd="0" parTransId="{A02F0B56-B23E-419D-AFC9-09EF081B5B3E}" sibTransId="{87670013-FD9C-4E73-AC98-CE0F048544C2}"/>
    <dgm:cxn modelId="{D6058D90-1468-4656-81F1-D071344E3245}" type="presOf" srcId="{D28CA6AF-CCE3-4824-94B6-9C8F044E35A3}" destId="{74FEA5B8-6094-4DCC-8993-5E7BDEA5395F}" srcOrd="0" destOrd="0" presId="urn:microsoft.com/office/officeart/2005/8/layout/hierarchy2"/>
    <dgm:cxn modelId="{B72C630E-B6F5-41EE-A2AC-E8CE4E987646}" type="presOf" srcId="{ADE7BFC8-C3C0-4A68-86AC-ADA6AF31601D}" destId="{6292B48B-D54D-4564-B30E-8DAE26A6788C}" srcOrd="0" destOrd="0" presId="urn:microsoft.com/office/officeart/2005/8/layout/hierarchy2"/>
    <dgm:cxn modelId="{0DB30A63-8D97-471A-A486-9C91AB04E928}" srcId="{EA554301-7637-413E-A32A-94E62C80EF18}" destId="{BCBF2D15-344F-423A-8D75-A1B891FCA0D2}" srcOrd="1" destOrd="0" parTransId="{8D7515B4-6B26-42B8-8329-D8C7EE11A281}" sibTransId="{954310E3-D4E7-4A6A-87A2-6CF5241C2E38}"/>
    <dgm:cxn modelId="{E5D68547-0103-4ABD-AACF-6A2368FADC57}" srcId="{EA554301-7637-413E-A32A-94E62C80EF18}" destId="{24ADA5AF-D467-446B-9116-89B1E48DA024}" srcOrd="0" destOrd="0" parTransId="{F2FD543A-91C8-4274-BBCE-27D49DF3A1F6}" sibTransId="{7FDDAD99-CA92-4C10-98F0-E034B87165F6}"/>
    <dgm:cxn modelId="{B25C3441-E904-490F-A3DA-51568FD889EA}" type="presOf" srcId="{EA554301-7637-413E-A32A-94E62C80EF18}" destId="{C1B317AA-081D-4288-9E2D-25933F938961}" srcOrd="0" destOrd="0" presId="urn:microsoft.com/office/officeart/2005/8/layout/hierarchy2"/>
    <dgm:cxn modelId="{BA536BFD-2096-4B24-91A6-3BD5BCBA6120}" type="presOf" srcId="{C380BF6F-BCCE-4A0E-B501-5C20003737C4}" destId="{8F6699BE-5A12-43C9-A0C0-9A099B6D4504}" srcOrd="0" destOrd="0" presId="urn:microsoft.com/office/officeart/2005/8/layout/hierarchy2"/>
    <dgm:cxn modelId="{54C91F47-93E5-423A-8F6B-B1CCB756294B}" type="presOf" srcId="{F2FD543A-91C8-4274-BBCE-27D49DF3A1F6}" destId="{3C4ABE07-646A-4ED7-87ED-5A93B8ECC5C3}" srcOrd="1" destOrd="0" presId="urn:microsoft.com/office/officeart/2005/8/layout/hierarchy2"/>
    <dgm:cxn modelId="{7ED401B1-A16C-49D0-9EB4-1AB7B579F204}" type="presOf" srcId="{8D7515B4-6B26-42B8-8329-D8C7EE11A281}" destId="{C9F2E667-C5F8-4A90-BFDA-02C39308BFE5}" srcOrd="0" destOrd="0" presId="urn:microsoft.com/office/officeart/2005/8/layout/hierarchy2"/>
    <dgm:cxn modelId="{BBB8B0CB-FA7F-42DE-B872-846E755CF82F}" type="presOf" srcId="{8D7515B4-6B26-42B8-8329-D8C7EE11A281}" destId="{43DC5F96-BE4E-45D9-81A6-80694E71F24C}" srcOrd="1" destOrd="0" presId="urn:microsoft.com/office/officeart/2005/8/layout/hierarchy2"/>
    <dgm:cxn modelId="{1420750B-43F8-4237-9955-8C014C25A128}" type="presParOf" srcId="{BC70F651-A758-4007-BA21-64D1D03BA9E4}" destId="{00A32649-3B39-4760-A5D1-9605F2C2ADFD}" srcOrd="0" destOrd="0" presId="urn:microsoft.com/office/officeart/2005/8/layout/hierarchy2"/>
    <dgm:cxn modelId="{1D276C44-980A-4F13-B5EB-1F6B36A1A52B}" type="presParOf" srcId="{00A32649-3B39-4760-A5D1-9605F2C2ADFD}" destId="{C1B317AA-081D-4288-9E2D-25933F938961}" srcOrd="0" destOrd="0" presId="urn:microsoft.com/office/officeart/2005/8/layout/hierarchy2"/>
    <dgm:cxn modelId="{3486748C-ADF3-48F1-A511-E2EF8F318765}" type="presParOf" srcId="{00A32649-3B39-4760-A5D1-9605F2C2ADFD}" destId="{F1C454F6-A777-40FA-B39F-7F43E111A8C7}" srcOrd="1" destOrd="0" presId="urn:microsoft.com/office/officeart/2005/8/layout/hierarchy2"/>
    <dgm:cxn modelId="{34B0C439-E7D1-4A1C-B2CE-98004E8906AA}" type="presParOf" srcId="{F1C454F6-A777-40FA-B39F-7F43E111A8C7}" destId="{7A4123C7-27D3-4024-BB23-F516B93A62DD}" srcOrd="0" destOrd="0" presId="urn:microsoft.com/office/officeart/2005/8/layout/hierarchy2"/>
    <dgm:cxn modelId="{A58535A3-3090-4A13-9DFB-6ABC4878716E}" type="presParOf" srcId="{7A4123C7-27D3-4024-BB23-F516B93A62DD}" destId="{3C4ABE07-646A-4ED7-87ED-5A93B8ECC5C3}" srcOrd="0" destOrd="0" presId="urn:microsoft.com/office/officeart/2005/8/layout/hierarchy2"/>
    <dgm:cxn modelId="{D35DDD10-0331-495C-955A-D0931540071B}" type="presParOf" srcId="{F1C454F6-A777-40FA-B39F-7F43E111A8C7}" destId="{59DCA5AD-CD12-427D-8D4F-426D25E68BBC}" srcOrd="1" destOrd="0" presId="urn:microsoft.com/office/officeart/2005/8/layout/hierarchy2"/>
    <dgm:cxn modelId="{CAA477D5-66FF-4C92-8A32-24A1C20C22BA}" type="presParOf" srcId="{59DCA5AD-CD12-427D-8D4F-426D25E68BBC}" destId="{1CD53480-4A29-45BF-8D9D-6789DC09F900}" srcOrd="0" destOrd="0" presId="urn:microsoft.com/office/officeart/2005/8/layout/hierarchy2"/>
    <dgm:cxn modelId="{BAB256B1-D12A-4CFB-AE96-84643933A01F}" type="presParOf" srcId="{59DCA5AD-CD12-427D-8D4F-426D25E68BBC}" destId="{A3DE839A-4258-449E-BCA6-F7C1B560978C}" srcOrd="1" destOrd="0" presId="urn:microsoft.com/office/officeart/2005/8/layout/hierarchy2"/>
    <dgm:cxn modelId="{39205DA6-2439-458E-AEF4-7F4AA7432E03}" type="presParOf" srcId="{A3DE839A-4258-449E-BCA6-F7C1B560978C}" destId="{74FEA5B8-6094-4DCC-8993-5E7BDEA5395F}" srcOrd="0" destOrd="0" presId="urn:microsoft.com/office/officeart/2005/8/layout/hierarchy2"/>
    <dgm:cxn modelId="{2106D988-9BFD-488E-8D13-F45AC7685276}" type="presParOf" srcId="{74FEA5B8-6094-4DCC-8993-5E7BDEA5395F}" destId="{73B75F28-0230-4BCC-83B8-BCF3142AEE7F}" srcOrd="0" destOrd="0" presId="urn:microsoft.com/office/officeart/2005/8/layout/hierarchy2"/>
    <dgm:cxn modelId="{4CF25C34-382D-4500-8E59-A852E091BC64}" type="presParOf" srcId="{A3DE839A-4258-449E-BCA6-F7C1B560978C}" destId="{505CFF5D-7DB9-4AB0-A95E-8DFB82AFCCF8}" srcOrd="1" destOrd="0" presId="urn:microsoft.com/office/officeart/2005/8/layout/hierarchy2"/>
    <dgm:cxn modelId="{98B52A86-9B81-42E9-A2FE-FC1E324C3E59}" type="presParOf" srcId="{505CFF5D-7DB9-4AB0-A95E-8DFB82AFCCF8}" destId="{6292B48B-D54D-4564-B30E-8DAE26A6788C}" srcOrd="0" destOrd="0" presId="urn:microsoft.com/office/officeart/2005/8/layout/hierarchy2"/>
    <dgm:cxn modelId="{ED816D93-6305-4476-B1A5-5BF307578930}" type="presParOf" srcId="{505CFF5D-7DB9-4AB0-A95E-8DFB82AFCCF8}" destId="{4731347F-7106-418B-B92C-328946A0982D}" srcOrd="1" destOrd="0" presId="urn:microsoft.com/office/officeart/2005/8/layout/hierarchy2"/>
    <dgm:cxn modelId="{BA62B7C3-BC98-4954-B254-A6E4E24A48F9}" type="presParOf" srcId="{F1C454F6-A777-40FA-B39F-7F43E111A8C7}" destId="{C9F2E667-C5F8-4A90-BFDA-02C39308BFE5}" srcOrd="2" destOrd="0" presId="urn:microsoft.com/office/officeart/2005/8/layout/hierarchy2"/>
    <dgm:cxn modelId="{730A3196-8280-4184-B401-E3845E8F57E9}" type="presParOf" srcId="{C9F2E667-C5F8-4A90-BFDA-02C39308BFE5}" destId="{43DC5F96-BE4E-45D9-81A6-80694E71F24C}" srcOrd="0" destOrd="0" presId="urn:microsoft.com/office/officeart/2005/8/layout/hierarchy2"/>
    <dgm:cxn modelId="{16A857EA-E063-4BFE-899B-A38FDBB8186F}" type="presParOf" srcId="{F1C454F6-A777-40FA-B39F-7F43E111A8C7}" destId="{CD836649-AE4E-47EC-9800-B4F21D079F4B}" srcOrd="3" destOrd="0" presId="urn:microsoft.com/office/officeart/2005/8/layout/hierarchy2"/>
    <dgm:cxn modelId="{B80908BB-2C64-469A-A76E-C012E3AFCE0F}" type="presParOf" srcId="{CD836649-AE4E-47EC-9800-B4F21D079F4B}" destId="{999FA349-FCAE-4BDD-BBF2-095C9F225B81}" srcOrd="0" destOrd="0" presId="urn:microsoft.com/office/officeart/2005/8/layout/hierarchy2"/>
    <dgm:cxn modelId="{CDEFDD2A-51F1-4784-98F4-FF83CF894E70}" type="presParOf" srcId="{CD836649-AE4E-47EC-9800-B4F21D079F4B}" destId="{696C6937-C508-4A91-AEA1-6CD61C3C6A77}" srcOrd="1" destOrd="0" presId="urn:microsoft.com/office/officeart/2005/8/layout/hierarchy2"/>
    <dgm:cxn modelId="{F1285ECF-F0BC-46AB-9B20-D37BA15EF507}" type="presParOf" srcId="{696C6937-C508-4A91-AEA1-6CD61C3C6A77}" destId="{8F6699BE-5A12-43C9-A0C0-9A099B6D4504}" srcOrd="0" destOrd="0" presId="urn:microsoft.com/office/officeart/2005/8/layout/hierarchy2"/>
    <dgm:cxn modelId="{D5F0FCCC-713C-40F7-BDC6-DF1316C23DF7}" type="presParOf" srcId="{8F6699BE-5A12-43C9-A0C0-9A099B6D4504}" destId="{1C0BE54E-CCD5-4E6F-A1D1-7AD0AA20F1E6}" srcOrd="0" destOrd="0" presId="urn:microsoft.com/office/officeart/2005/8/layout/hierarchy2"/>
    <dgm:cxn modelId="{43B02E40-D50E-476E-B5BC-80C07B286BFD}" type="presParOf" srcId="{696C6937-C508-4A91-AEA1-6CD61C3C6A77}" destId="{7892545C-199A-4487-B538-1AF3B55EF006}" srcOrd="1" destOrd="0" presId="urn:microsoft.com/office/officeart/2005/8/layout/hierarchy2"/>
    <dgm:cxn modelId="{B38429A8-7755-41BF-9ECD-8F20E7F9ECB9}" type="presParOf" srcId="{7892545C-199A-4487-B538-1AF3B55EF006}" destId="{42793CD7-5D5D-4340-9B31-8B495827268C}" srcOrd="0" destOrd="0" presId="urn:microsoft.com/office/officeart/2005/8/layout/hierarchy2"/>
    <dgm:cxn modelId="{8962C4E9-1A75-4815-8A00-BE2E11243653}" type="presParOf" srcId="{7892545C-199A-4487-B538-1AF3B55EF006}" destId="{C2FCA207-2D66-4EFA-BA18-68CA1B3D5AA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317AA-081D-4288-9E2D-25933F938961}">
      <dsp:nvSpPr>
        <dsp:cNvPr id="0" name=""/>
        <dsp:cNvSpPr/>
      </dsp:nvSpPr>
      <dsp:spPr>
        <a:xfrm>
          <a:off x="2403" y="984836"/>
          <a:ext cx="2072412" cy="103620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AR" sz="2300" kern="1200" dirty="0" smtClean="0"/>
            <a:t>Reacción Química </a:t>
          </a:r>
          <a:endParaRPr lang="es-AR" sz="2300" kern="1200" dirty="0"/>
        </a:p>
      </dsp:txBody>
      <dsp:txXfrm>
        <a:off x="32752" y="1015185"/>
        <a:ext cx="2011714" cy="975508"/>
      </dsp:txXfrm>
    </dsp:sp>
    <dsp:sp modelId="{7A4123C7-27D3-4024-BB23-F516B93A62DD}">
      <dsp:nvSpPr>
        <dsp:cNvPr id="0" name=""/>
        <dsp:cNvSpPr/>
      </dsp:nvSpPr>
      <dsp:spPr>
        <a:xfrm rot="19457599">
          <a:off x="1978862" y="1174004"/>
          <a:ext cx="1020873" cy="62050"/>
        </a:xfrm>
        <a:custGeom>
          <a:avLst/>
          <a:gdLst/>
          <a:ahLst/>
          <a:cxnLst/>
          <a:rect l="0" t="0" r="0" b="0"/>
          <a:pathLst>
            <a:path>
              <a:moveTo>
                <a:pt x="0" y="31025"/>
              </a:moveTo>
              <a:lnTo>
                <a:pt x="1020873" y="3102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AR" sz="500" kern="1200"/>
        </a:p>
      </dsp:txBody>
      <dsp:txXfrm>
        <a:off x="2463777" y="1179508"/>
        <a:ext cx="51043" cy="51043"/>
      </dsp:txXfrm>
    </dsp:sp>
    <dsp:sp modelId="{1CD53480-4A29-45BF-8D9D-6789DC09F900}">
      <dsp:nvSpPr>
        <dsp:cNvPr id="0" name=""/>
        <dsp:cNvSpPr/>
      </dsp:nvSpPr>
      <dsp:spPr>
        <a:xfrm>
          <a:off x="2903781" y="389017"/>
          <a:ext cx="2072412" cy="103620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AR" sz="2300" kern="1200" dirty="0" smtClean="0"/>
            <a:t>Con transferencia de electrones </a:t>
          </a:r>
          <a:endParaRPr lang="es-AR" sz="2300" kern="1200" dirty="0"/>
        </a:p>
      </dsp:txBody>
      <dsp:txXfrm>
        <a:off x="2934130" y="419366"/>
        <a:ext cx="2011714" cy="975508"/>
      </dsp:txXfrm>
    </dsp:sp>
    <dsp:sp modelId="{74FEA5B8-6094-4DCC-8993-5E7BDEA5395F}">
      <dsp:nvSpPr>
        <dsp:cNvPr id="0" name=""/>
        <dsp:cNvSpPr/>
      </dsp:nvSpPr>
      <dsp:spPr>
        <a:xfrm>
          <a:off x="4976194" y="876095"/>
          <a:ext cx="828965" cy="62050"/>
        </a:xfrm>
        <a:custGeom>
          <a:avLst/>
          <a:gdLst/>
          <a:ahLst/>
          <a:cxnLst/>
          <a:rect l="0" t="0" r="0" b="0"/>
          <a:pathLst>
            <a:path>
              <a:moveTo>
                <a:pt x="0" y="31025"/>
              </a:moveTo>
              <a:lnTo>
                <a:pt x="828965" y="31025"/>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AR" sz="500" kern="1200"/>
        </a:p>
      </dsp:txBody>
      <dsp:txXfrm>
        <a:off x="5369952" y="886396"/>
        <a:ext cx="41448" cy="41448"/>
      </dsp:txXfrm>
    </dsp:sp>
    <dsp:sp modelId="{6292B48B-D54D-4564-B30E-8DAE26A6788C}">
      <dsp:nvSpPr>
        <dsp:cNvPr id="0" name=""/>
        <dsp:cNvSpPr/>
      </dsp:nvSpPr>
      <dsp:spPr>
        <a:xfrm>
          <a:off x="5805159" y="389017"/>
          <a:ext cx="2072412" cy="103620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AR" sz="2300" kern="1200" dirty="0" smtClean="0"/>
            <a:t>Reacciones </a:t>
          </a:r>
          <a:r>
            <a:rPr lang="es-AR" sz="2300" kern="1200" dirty="0" err="1" smtClean="0"/>
            <a:t>Redox</a:t>
          </a:r>
          <a:endParaRPr lang="es-AR" sz="2300" kern="1200" dirty="0"/>
        </a:p>
      </dsp:txBody>
      <dsp:txXfrm>
        <a:off x="5835508" y="419366"/>
        <a:ext cx="2011714" cy="975508"/>
      </dsp:txXfrm>
    </dsp:sp>
    <dsp:sp modelId="{C9F2E667-C5F8-4A90-BFDA-02C39308BFE5}">
      <dsp:nvSpPr>
        <dsp:cNvPr id="0" name=""/>
        <dsp:cNvSpPr/>
      </dsp:nvSpPr>
      <dsp:spPr>
        <a:xfrm rot="2142401">
          <a:off x="1978862" y="1769823"/>
          <a:ext cx="1020873" cy="62050"/>
        </a:xfrm>
        <a:custGeom>
          <a:avLst/>
          <a:gdLst/>
          <a:ahLst/>
          <a:cxnLst/>
          <a:rect l="0" t="0" r="0" b="0"/>
          <a:pathLst>
            <a:path>
              <a:moveTo>
                <a:pt x="0" y="31025"/>
              </a:moveTo>
              <a:lnTo>
                <a:pt x="1020873" y="3102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AR" sz="500" kern="1200"/>
        </a:p>
      </dsp:txBody>
      <dsp:txXfrm>
        <a:off x="2463777" y="1775326"/>
        <a:ext cx="51043" cy="51043"/>
      </dsp:txXfrm>
    </dsp:sp>
    <dsp:sp modelId="{999FA349-FCAE-4BDD-BBF2-095C9F225B81}">
      <dsp:nvSpPr>
        <dsp:cNvPr id="0" name=""/>
        <dsp:cNvSpPr/>
      </dsp:nvSpPr>
      <dsp:spPr>
        <a:xfrm>
          <a:off x="2903781" y="1580654"/>
          <a:ext cx="2072412" cy="103620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AR" sz="2300" kern="1200" dirty="0" smtClean="0"/>
            <a:t>Sin Transferencia de electrones </a:t>
          </a:r>
          <a:endParaRPr lang="es-AR" sz="2300" kern="1200" dirty="0"/>
        </a:p>
      </dsp:txBody>
      <dsp:txXfrm>
        <a:off x="2934130" y="1611003"/>
        <a:ext cx="2011714" cy="975508"/>
      </dsp:txXfrm>
    </dsp:sp>
    <dsp:sp modelId="{8F6699BE-5A12-43C9-A0C0-9A099B6D4504}">
      <dsp:nvSpPr>
        <dsp:cNvPr id="0" name=""/>
        <dsp:cNvSpPr/>
      </dsp:nvSpPr>
      <dsp:spPr>
        <a:xfrm>
          <a:off x="4976194" y="2067732"/>
          <a:ext cx="828965" cy="62050"/>
        </a:xfrm>
        <a:custGeom>
          <a:avLst/>
          <a:gdLst/>
          <a:ahLst/>
          <a:cxnLst/>
          <a:rect l="0" t="0" r="0" b="0"/>
          <a:pathLst>
            <a:path>
              <a:moveTo>
                <a:pt x="0" y="31025"/>
              </a:moveTo>
              <a:lnTo>
                <a:pt x="828965" y="31025"/>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AR" sz="500" kern="1200"/>
        </a:p>
      </dsp:txBody>
      <dsp:txXfrm>
        <a:off x="5369952" y="2078034"/>
        <a:ext cx="41448" cy="41448"/>
      </dsp:txXfrm>
    </dsp:sp>
    <dsp:sp modelId="{42793CD7-5D5D-4340-9B31-8B495827268C}">
      <dsp:nvSpPr>
        <dsp:cNvPr id="0" name=""/>
        <dsp:cNvSpPr/>
      </dsp:nvSpPr>
      <dsp:spPr>
        <a:xfrm>
          <a:off x="5805159" y="1580654"/>
          <a:ext cx="2072412" cy="103620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AR" sz="2300" kern="1200" dirty="0" smtClean="0"/>
            <a:t>Reacciones no </a:t>
          </a:r>
        </a:p>
        <a:p>
          <a:pPr lvl="0" algn="ctr" defTabSz="1022350">
            <a:lnSpc>
              <a:spcPct val="90000"/>
            </a:lnSpc>
            <a:spcBef>
              <a:spcPct val="0"/>
            </a:spcBef>
            <a:spcAft>
              <a:spcPct val="35000"/>
            </a:spcAft>
          </a:pPr>
          <a:r>
            <a:rPr lang="es-AR" sz="2300" kern="1200" dirty="0" err="1" smtClean="0"/>
            <a:t>Redox</a:t>
          </a:r>
          <a:r>
            <a:rPr lang="es-AR" sz="2300" kern="1200" dirty="0" smtClean="0"/>
            <a:t> </a:t>
          </a:r>
          <a:endParaRPr lang="es-AR" sz="2300" kern="1200" dirty="0"/>
        </a:p>
      </dsp:txBody>
      <dsp:txXfrm>
        <a:off x="5835508" y="1611003"/>
        <a:ext cx="2011714" cy="9755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4096303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1709396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67037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2176534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875382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1057105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31628326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122431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3588484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DFD242E-6848-43A3-8A3B-C3D8566D420D}" type="datetimeFigureOut">
              <a:rPr lang="es-AR" smtClean="0"/>
              <a:t>2/4/2020</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4028900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DFD242E-6848-43A3-8A3B-C3D8566D420D}" type="datetimeFigureOut">
              <a:rPr lang="es-AR" smtClean="0"/>
              <a:t>2/4/2020</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357813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DFD242E-6848-43A3-8A3B-C3D8566D420D}" type="datetimeFigureOut">
              <a:rPr lang="es-AR" smtClean="0"/>
              <a:t>2/4/2020</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780772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DFD242E-6848-43A3-8A3B-C3D8566D420D}" type="datetimeFigureOut">
              <a:rPr lang="es-AR" smtClean="0"/>
              <a:t>2/4/2020</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3794228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FD242E-6848-43A3-8A3B-C3D8566D420D}" type="datetimeFigureOut">
              <a:rPr lang="es-AR" smtClean="0"/>
              <a:t>2/4/2020</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1111618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FD242E-6848-43A3-8A3B-C3D8566D420D}" type="datetimeFigureOut">
              <a:rPr lang="es-AR" smtClean="0"/>
              <a:t>2/4/2020</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342353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DFD242E-6848-43A3-8A3B-C3D8566D420D}" type="datetimeFigureOut">
              <a:rPr lang="es-AR" smtClean="0"/>
              <a:t>2/4/2020</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7FB197A-C141-44F0-8273-566BA106F4F4}" type="slidenum">
              <a:rPr lang="es-AR" smtClean="0"/>
              <a:t>‹Nº›</a:t>
            </a:fld>
            <a:endParaRPr lang="es-AR"/>
          </a:p>
        </p:txBody>
      </p:sp>
    </p:spTree>
    <p:extLst>
      <p:ext uri="{BB962C8B-B14F-4D97-AF65-F5344CB8AC3E}">
        <p14:creationId xmlns:p14="http://schemas.microsoft.com/office/powerpoint/2010/main" val="1489637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DFD242E-6848-43A3-8A3B-C3D8566D420D}" type="datetimeFigureOut">
              <a:rPr lang="es-AR" smtClean="0"/>
              <a:t>2/4/2020</a:t>
            </a:fld>
            <a:endParaRPr lang="es-A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7FB197A-C141-44F0-8273-566BA106F4F4}" type="slidenum">
              <a:rPr lang="es-AR" smtClean="0"/>
              <a:t>‹Nº›</a:t>
            </a:fld>
            <a:endParaRPr lang="es-AR"/>
          </a:p>
        </p:txBody>
      </p:sp>
    </p:spTree>
    <p:extLst>
      <p:ext uri="{BB962C8B-B14F-4D97-AF65-F5344CB8AC3E}">
        <p14:creationId xmlns:p14="http://schemas.microsoft.com/office/powerpoint/2010/main" val="41530796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342434"/>
            <a:ext cx="9144000" cy="1580495"/>
          </a:xfrm>
        </p:spPr>
        <p:txBody>
          <a:bodyPr>
            <a:normAutofit fontScale="90000"/>
          </a:bodyPr>
          <a:lstStyle/>
          <a:p>
            <a:r>
              <a:rPr lang="es-ES" dirty="0" smtClean="0"/>
              <a:t>Reacciones Químicas</a:t>
            </a:r>
            <a:br>
              <a:rPr lang="es-ES" dirty="0" smtClean="0"/>
            </a:br>
            <a:r>
              <a:rPr lang="es-ES" dirty="0" smtClean="0"/>
              <a:t>Clasificación</a:t>
            </a:r>
            <a:endParaRPr lang="es-AR" dirty="0"/>
          </a:p>
        </p:txBody>
      </p:sp>
      <p:sp>
        <p:nvSpPr>
          <p:cNvPr id="3" name="Subtítulo 2"/>
          <p:cNvSpPr>
            <a:spLocks noGrp="1"/>
          </p:cNvSpPr>
          <p:nvPr>
            <p:ph type="subTitle" idx="1"/>
          </p:nvPr>
        </p:nvSpPr>
        <p:spPr>
          <a:xfrm>
            <a:off x="652182" y="1909482"/>
            <a:ext cx="11201400" cy="1519517"/>
          </a:xfrm>
        </p:spPr>
        <p:txBody>
          <a:bodyPr>
            <a:normAutofit fontScale="77500" lnSpcReduction="20000"/>
          </a:bodyPr>
          <a:lstStyle/>
          <a:p>
            <a:pPr algn="l"/>
            <a:r>
              <a:rPr lang="es-ES" dirty="0" smtClean="0"/>
              <a:t>	</a:t>
            </a:r>
            <a:r>
              <a:rPr lang="es-ES" b="1" dirty="0" smtClean="0">
                <a:solidFill>
                  <a:srgbClr val="FF0000"/>
                </a:solidFill>
              </a:rPr>
              <a:t>Presentada una reacción química ye intentar clasificarla deberemos tener en cuenta algunos conceptos muy importante como por ejemplo el estado de oxidación o número de oxidación que de ahora en adelante lo denominaré E.O (estados de oxidación).</a:t>
            </a:r>
          </a:p>
          <a:p>
            <a:pPr algn="l"/>
            <a:r>
              <a:rPr lang="es-ES" b="1" dirty="0" smtClean="0">
                <a:solidFill>
                  <a:srgbClr val="FF0000"/>
                </a:solidFill>
              </a:rPr>
              <a:t>	Es un número con signo que se le asigna a todo elemento químico cuando esta combinado a otro/s elemento/s, dicho número indica la cantidad de electrones que gana (en caso de ser negativo en signo) o que pierde (si es positivo) cuando está combinado considerando que la unión química es iónica (unión iónica: es la unión que involucra una transferencia de electrones).</a:t>
            </a:r>
          </a:p>
          <a:p>
            <a:pPr algn="l"/>
            <a:r>
              <a:rPr lang="es-ES" b="1" dirty="0" smtClean="0">
                <a:solidFill>
                  <a:srgbClr val="FF0000"/>
                </a:solidFill>
              </a:rPr>
              <a:t>	Por suerte para nosotros ya están establecidas algunas reglas, denominadas reglas Jerárquicas, que veremos a continuación </a:t>
            </a:r>
            <a:endParaRPr lang="es-ES" b="1" dirty="0">
              <a:solidFill>
                <a:srgbClr val="FF0000"/>
              </a:solidFill>
            </a:endParaRPr>
          </a:p>
        </p:txBody>
      </p:sp>
      <p:sp>
        <p:nvSpPr>
          <p:cNvPr id="4" name="Rectángulo 3"/>
          <p:cNvSpPr/>
          <p:nvPr/>
        </p:nvSpPr>
        <p:spPr>
          <a:xfrm>
            <a:off x="842682" y="3428999"/>
            <a:ext cx="10708342" cy="2308324"/>
          </a:xfrm>
          <a:prstGeom prst="rect">
            <a:avLst/>
          </a:prstGeom>
        </p:spPr>
        <p:txBody>
          <a:bodyPr wrap="square">
            <a:spAutoFit/>
          </a:bodyPr>
          <a:lstStyle/>
          <a:p>
            <a:pPr marL="342900" lvl="0" indent="-342900" eaLnBrk="0" fontAlgn="base" hangingPunct="0">
              <a:spcAft>
                <a:spcPts val="0"/>
              </a:spcAft>
              <a:buFont typeface="Monotype Sorts" panose="05000000000000000000" pitchFamily="2" charset="2"/>
              <a:buChar char="u"/>
              <a:tabLst>
                <a:tab pos="457200" algn="l"/>
              </a:tabLst>
            </a:pP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Todos los elementos en su estado fundamental (es decir no combinado) presentan E.O. = 0.</a:t>
            </a:r>
            <a:endParaRPr lang="es-AR" sz="105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oxígeno (O) combinado presenta E.O. = –2, salvo en los peróxidos (por </a:t>
            </a:r>
            <a:r>
              <a:rPr lang="es-ES_tradnl"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ej</a:t>
            </a: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H</a:t>
            </a:r>
            <a:r>
              <a:rPr lang="es-ES_tradnl" baseline="-25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a:t>
            </a: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0</a:t>
            </a:r>
            <a:r>
              <a:rPr lang="es-ES_tradnl" baseline="-25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a:t>
            </a: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donde el su E.O. = -1.</a:t>
            </a:r>
            <a:endParaRPr lang="es-AR" sz="105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hidrógeno (H) tiene E.O. = +1 en la mayoría de los casos salvo hidruros metálicos  donde actúa como -1.</a:t>
            </a:r>
            <a:endParaRPr lang="es-AR" sz="105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Para los halógenos (F, Cl, Br y I) al formar compuestos binarios tiene como E.O. =-1.</a:t>
            </a:r>
            <a:endParaRPr lang="es-AR" sz="105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Los metales alcalinos y alcalinos terreros (es decir grupo I y II de la tabla periódica) al estar combinados actúan con E.O. +1 y +2 </a:t>
            </a:r>
            <a:r>
              <a:rPr lang="es-ES_tradnl"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respectivamente.</a:t>
            </a:r>
          </a:p>
          <a:p>
            <a:pPr marL="342900" lvl="0" indent="-342900" eaLnBrk="0" fontAlgn="base" hangingPunct="0">
              <a:spcAft>
                <a:spcPts val="0"/>
              </a:spcAft>
              <a:buFont typeface="Monotype Sorts" panose="05000000000000000000" pitchFamily="2" charset="2"/>
              <a:buChar char="u"/>
              <a:tabLst>
                <a:tab pos="457200" algn="l"/>
              </a:tabLst>
            </a:pPr>
            <a:r>
              <a:rPr lang="es-ES_tradnl"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En </a:t>
            </a:r>
            <a:r>
              <a:rPr lang="es-ES_tradnl"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sustancias neutras la suma de los E.O. de todos los elementos debe ser cero y para sustancias iónicas las suma de los E.O. debe ser igual a la </a:t>
            </a:r>
            <a:r>
              <a:rPr lang="es-ES_tradnl"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carga.</a:t>
            </a:r>
            <a:endParaRPr lang="es-AR" dirty="0"/>
          </a:p>
        </p:txBody>
      </p:sp>
    </p:spTree>
    <p:extLst>
      <p:ext uri="{BB962C8B-B14F-4D97-AF65-F5344CB8AC3E}">
        <p14:creationId xmlns:p14="http://schemas.microsoft.com/office/powerpoint/2010/main" val="3224906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826746"/>
          </a:xfrm>
        </p:spPr>
        <p:txBody>
          <a:bodyPr>
            <a:normAutofit/>
          </a:bodyPr>
          <a:lstStyle/>
          <a:p>
            <a:pPr algn="ctr"/>
            <a:r>
              <a:rPr lang="es-ES_tradnl" dirty="0">
                <a:effectLst>
                  <a:outerShdw blurRad="38100" dist="38100" dir="2700000" algn="tl">
                    <a:srgbClr val="000000"/>
                  </a:outerShdw>
                </a:effectLst>
              </a:rPr>
              <a:t>Principales estados de oxidación o Reglas Jerárquicas.</a:t>
            </a:r>
            <a:r>
              <a:rPr lang="es-AR" dirty="0"/>
              <a:t/>
            </a:r>
            <a:br>
              <a:rPr lang="es-AR" dirty="0"/>
            </a:br>
            <a:endParaRPr lang="es-AR" dirty="0"/>
          </a:p>
        </p:txBody>
      </p:sp>
      <p:sp>
        <p:nvSpPr>
          <p:cNvPr id="3" name="Rectángulo 2"/>
          <p:cNvSpPr/>
          <p:nvPr/>
        </p:nvSpPr>
        <p:spPr>
          <a:xfrm>
            <a:off x="889747" y="2407026"/>
            <a:ext cx="10412506" cy="3170099"/>
          </a:xfrm>
          <a:prstGeom prst="rect">
            <a:avLst/>
          </a:prstGeom>
        </p:spPr>
        <p:txBody>
          <a:bodyPr wrap="square">
            <a:spAutoFit/>
          </a:bodyPr>
          <a:lstStyle/>
          <a:p>
            <a:pPr marL="342900" lvl="0" indent="-342900" eaLnBrk="0" fontAlgn="base" hangingPunct="0">
              <a:spcAft>
                <a:spcPts val="0"/>
              </a:spcAft>
              <a:buFont typeface="Monotype Sorts" panose="05000000000000000000" pitchFamily="2" charset="2"/>
              <a:buChar char="u"/>
              <a:tabLst>
                <a:tab pos="457200" algn="l"/>
              </a:tabLst>
            </a:pP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Todos los elementos en su estado fundamental (es decir no combinado) presentan E.O. = 0.</a:t>
            </a:r>
            <a:endParaRPr lang="es-AR" sz="200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oxígeno (O) combinado presenta E.O. = –2, salvo en los peróxidos (por </a:t>
            </a:r>
            <a:r>
              <a:rPr lang="es-ES_tradnl" sz="2000"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ej</a:t>
            </a: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H</a:t>
            </a:r>
            <a:r>
              <a:rPr lang="es-ES_tradnl" sz="2000" baseline="-25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a:t>
            </a: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0</a:t>
            </a:r>
            <a:r>
              <a:rPr lang="es-ES_tradnl" sz="2000" baseline="-25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a:t>
            </a: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donde el su E.O. = -1.</a:t>
            </a:r>
            <a:endParaRPr lang="es-AR" sz="200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El hidrógeno (H) tiene E.O. = +1 en la mayoría de los casos salvo hidruros metálicos  donde actúa como -1.</a:t>
            </a:r>
            <a:endParaRPr lang="es-AR" sz="200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Para los halógenos (F, Cl, Br y I) al formar compuestos binarios tiene como E.O. =-1.</a:t>
            </a:r>
            <a:endParaRPr lang="es-AR" sz="2000" dirty="0" smtClean="0">
              <a:effectLst/>
              <a:latin typeface="Times New Roman" panose="02020603050405020304" pitchFamily="18" charset="0"/>
              <a:ea typeface="Times New Roman" panose="02020603050405020304" pitchFamily="18" charset="0"/>
            </a:endParaRPr>
          </a:p>
          <a:p>
            <a:pPr marL="342900" lvl="0" indent="-342900" eaLnBrk="0" fontAlgn="base" hangingPunct="0">
              <a:spcAft>
                <a:spcPts val="0"/>
              </a:spcAft>
              <a:buFont typeface="Monotype Sorts" panose="05000000000000000000" pitchFamily="2" charset="2"/>
              <a:buChar char="u"/>
              <a:tabLst>
                <a:tab pos="457200" algn="l"/>
              </a:tabLst>
            </a:pP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Los metales alcalinos y alcalinos terreros (es decir grupo I y II de la tabla periódica) al estar combinados actúan con E.O. +1 y +2 </a:t>
            </a:r>
            <a:r>
              <a:rPr lang="es-ES_tradnl" sz="2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respectivamente.</a:t>
            </a:r>
          </a:p>
          <a:p>
            <a:pPr marL="342900" lvl="0" indent="-342900" eaLnBrk="0" fontAlgn="base" hangingPunct="0">
              <a:spcAft>
                <a:spcPts val="0"/>
              </a:spcAft>
              <a:buFont typeface="Monotype Sorts" panose="05000000000000000000" pitchFamily="2" charset="2"/>
              <a:buChar char="u"/>
              <a:tabLst>
                <a:tab pos="457200" algn="l"/>
              </a:tabLst>
            </a:pPr>
            <a:r>
              <a:rPr lang="es-ES_tradnl" sz="2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En </a:t>
            </a:r>
            <a:r>
              <a:rPr lang="es-ES_tradnl" sz="2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sustancias neutras la suma de los E.O. de todos los elementos debe ser cero y para sustancias iónicas las suma de los E.O. debe ser igual a la carga.</a:t>
            </a:r>
            <a:endParaRPr lang="es-AR" sz="2000" dirty="0"/>
          </a:p>
        </p:txBody>
      </p:sp>
    </p:spTree>
    <p:extLst>
      <p:ext uri="{BB962C8B-B14F-4D97-AF65-F5344CB8AC3E}">
        <p14:creationId xmlns:p14="http://schemas.microsoft.com/office/powerpoint/2010/main" val="300400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              Veamos algunos ejemplos</a:t>
            </a:r>
            <a:endParaRPr lang="es-AR" dirty="0"/>
          </a:p>
        </p:txBody>
      </p:sp>
      <p:sp>
        <p:nvSpPr>
          <p:cNvPr id="3" name="CuadroTexto 2"/>
          <p:cNvSpPr txBox="1"/>
          <p:nvPr/>
        </p:nvSpPr>
        <p:spPr>
          <a:xfrm>
            <a:off x="1089212" y="1573306"/>
            <a:ext cx="10264588" cy="4524315"/>
          </a:xfrm>
          <a:prstGeom prst="rect">
            <a:avLst/>
          </a:prstGeom>
          <a:noFill/>
        </p:spPr>
        <p:txBody>
          <a:bodyPr wrap="square" rtlCol="0">
            <a:spAutoFit/>
          </a:bodyPr>
          <a:lstStyle/>
          <a:p>
            <a:r>
              <a:rPr lang="es-AR" dirty="0" smtClean="0"/>
              <a:t>Consideremos que vamos a determinar cual es el E.O de los elementos que se detallan entre paréntesis en las sustancias mencionadas:</a:t>
            </a:r>
          </a:p>
          <a:p>
            <a:endParaRPr lang="es-AR" dirty="0"/>
          </a:p>
          <a:p>
            <a:r>
              <a:rPr lang="es-AR" dirty="0" smtClean="0"/>
              <a:t>(Cu =cobre) en </a:t>
            </a:r>
            <a:r>
              <a:rPr lang="es-AR" dirty="0" err="1" smtClean="0"/>
              <a:t>CuO</a:t>
            </a:r>
            <a:r>
              <a:rPr lang="es-AR" dirty="0" smtClean="0"/>
              <a:t>,     como el oxígeno actúa con E.O (-2) entonces el Cu deberá se (+2), recordando que la suma de los E.O de todos los elementos en sustancias neutras debe ser cero.  </a:t>
            </a:r>
          </a:p>
          <a:p>
            <a:endParaRPr lang="es-AR" dirty="0"/>
          </a:p>
          <a:p>
            <a:r>
              <a:rPr lang="es-AR" dirty="0" smtClean="0"/>
              <a:t>(Cu ) en Cu</a:t>
            </a:r>
            <a:r>
              <a:rPr lang="es-AR" baseline="-25000" dirty="0" smtClean="0"/>
              <a:t>2</a:t>
            </a:r>
            <a:r>
              <a:rPr lang="es-AR" dirty="0" smtClean="0"/>
              <a:t>O   de nuevo el E.O del oxígeno es (-2) entonces el E.O del Cu debe ser positivo pero ya no +2 como en el caso anterior, debemos armar una ecuación donde x es el E.O del Cu que es incógnita</a:t>
            </a:r>
          </a:p>
          <a:p>
            <a:r>
              <a:rPr lang="es-AR" dirty="0"/>
              <a:t> </a:t>
            </a:r>
            <a:r>
              <a:rPr lang="es-AR" dirty="0" smtClean="0"/>
              <a:t>            2x + (-2) = 0 , se multiplica a x por 2 ya que el subíndice (atomicidad se dice en química) del Cu es 2</a:t>
            </a:r>
          </a:p>
          <a:p>
            <a:r>
              <a:rPr lang="es-AR" dirty="0" smtClean="0"/>
              <a:t>Despejando x de la ecuación vemos que x = +1</a:t>
            </a:r>
          </a:p>
          <a:p>
            <a:endParaRPr lang="es-AR" dirty="0"/>
          </a:p>
          <a:p>
            <a:r>
              <a:rPr lang="es-AR" dirty="0" smtClean="0"/>
              <a:t>(Fe = hierro) en el Fe</a:t>
            </a:r>
            <a:r>
              <a:rPr lang="es-AR" baseline="-25000" dirty="0" smtClean="0"/>
              <a:t>2</a:t>
            </a:r>
            <a:r>
              <a:rPr lang="es-AR" dirty="0" smtClean="0"/>
              <a:t>O</a:t>
            </a:r>
            <a:r>
              <a:rPr lang="es-AR" baseline="-25000" dirty="0" smtClean="0"/>
              <a:t>3  </a:t>
            </a:r>
            <a:r>
              <a:rPr lang="es-AR" dirty="0" smtClean="0"/>
              <a:t>sabiendo que el E.O de O es -2, la ecuación esta vez quedará  2x+ 3(-2) = 0, despejando x = +3.</a:t>
            </a:r>
          </a:p>
          <a:p>
            <a:endParaRPr lang="es-AR" dirty="0"/>
          </a:p>
          <a:p>
            <a:r>
              <a:rPr lang="es-AR" dirty="0" smtClean="0"/>
              <a:t>(S = azufre ) en el  H</a:t>
            </a:r>
            <a:r>
              <a:rPr lang="es-AR" baseline="-25000" dirty="0" smtClean="0"/>
              <a:t>2</a:t>
            </a:r>
            <a:r>
              <a:rPr lang="es-AR" dirty="0" smtClean="0"/>
              <a:t>SO</a:t>
            </a:r>
            <a:r>
              <a:rPr lang="es-AR" baseline="-28000" dirty="0" smtClean="0"/>
              <a:t>4 </a:t>
            </a:r>
            <a:r>
              <a:rPr lang="es-AR" dirty="0" smtClean="0"/>
              <a:t>, al armar la ecuación quedará      2.(+1) + x + 4. (-2) = 0, despejando x , queda que x = +6</a:t>
            </a:r>
            <a:endParaRPr lang="es-AR" baseline="-28000" dirty="0"/>
          </a:p>
        </p:txBody>
      </p:sp>
    </p:spTree>
    <p:extLst>
      <p:ext uri="{BB962C8B-B14F-4D97-AF65-F5344CB8AC3E}">
        <p14:creationId xmlns:p14="http://schemas.microsoft.com/office/powerpoint/2010/main" val="24140387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181287"/>
          </a:xfrm>
        </p:spPr>
        <p:txBody>
          <a:bodyPr/>
          <a:lstStyle/>
          <a:p>
            <a:r>
              <a:rPr lang="es-AR" dirty="0" smtClean="0"/>
              <a:t>Recién clasificaremos las reacciones Químicas</a:t>
            </a:r>
            <a:endParaRPr lang="es-AR" dirty="0"/>
          </a:p>
        </p:txBody>
      </p:sp>
      <p:sp>
        <p:nvSpPr>
          <p:cNvPr id="3" name="CuadroTexto 2"/>
          <p:cNvSpPr txBox="1"/>
          <p:nvPr/>
        </p:nvSpPr>
        <p:spPr>
          <a:xfrm>
            <a:off x="1721223" y="1546412"/>
            <a:ext cx="8095129" cy="369332"/>
          </a:xfrm>
          <a:prstGeom prst="rect">
            <a:avLst/>
          </a:prstGeom>
          <a:noFill/>
        </p:spPr>
        <p:txBody>
          <a:bodyPr wrap="square" rtlCol="0">
            <a:spAutoFit/>
          </a:bodyPr>
          <a:lstStyle/>
          <a:p>
            <a:r>
              <a:rPr lang="es-AR" dirty="0" smtClean="0"/>
              <a:t>Las reacciones químicas se podrán clasificar en: </a:t>
            </a:r>
            <a:endParaRPr lang="es-AR" dirty="0"/>
          </a:p>
        </p:txBody>
      </p:sp>
      <p:graphicFrame>
        <p:nvGraphicFramePr>
          <p:cNvPr id="6" name="Diagrama 5"/>
          <p:cNvGraphicFramePr/>
          <p:nvPr>
            <p:extLst>
              <p:ext uri="{D42A27DB-BD31-4B8C-83A1-F6EECF244321}">
                <p14:modId xmlns:p14="http://schemas.microsoft.com/office/powerpoint/2010/main" val="184439885"/>
              </p:ext>
            </p:extLst>
          </p:nvPr>
        </p:nvGraphicFramePr>
        <p:xfrm>
          <a:off x="1828799" y="1915745"/>
          <a:ext cx="7879976" cy="3005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1721223" y="5365376"/>
            <a:ext cx="8928848" cy="923330"/>
          </a:xfrm>
          <a:prstGeom prst="rect">
            <a:avLst/>
          </a:prstGeom>
          <a:noFill/>
        </p:spPr>
        <p:txBody>
          <a:bodyPr wrap="square" rtlCol="0">
            <a:spAutoFit/>
          </a:bodyPr>
          <a:lstStyle/>
          <a:p>
            <a:r>
              <a:rPr lang="es-AR" dirty="0" smtClean="0"/>
              <a:t>Nota: si un elemento modifica su E.O de reactivo a producto es por que seguro hubo transferencia de electrones entonces la reacción será REDOX. Si se mantiene el E.O de todos los elementos tanto en reactivo como en producto la reacción será NO REDOX.  </a:t>
            </a:r>
            <a:endParaRPr lang="es-AR" dirty="0"/>
          </a:p>
        </p:txBody>
      </p:sp>
    </p:spTree>
    <p:extLst>
      <p:ext uri="{BB962C8B-B14F-4D97-AF65-F5344CB8AC3E}">
        <p14:creationId xmlns:p14="http://schemas.microsoft.com/office/powerpoint/2010/main" val="747728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Veamos una serie de ejemplos </a:t>
            </a:r>
            <a:endParaRPr lang="es-AR" dirty="0"/>
          </a:p>
        </p:txBody>
      </p:sp>
      <p:sp>
        <p:nvSpPr>
          <p:cNvPr id="3" name="Marcador de contenido 2"/>
          <p:cNvSpPr>
            <a:spLocks noGrp="1"/>
          </p:cNvSpPr>
          <p:nvPr>
            <p:ph idx="1"/>
          </p:nvPr>
        </p:nvSpPr>
        <p:spPr/>
        <p:txBody>
          <a:bodyPr/>
          <a:lstStyle/>
          <a:p>
            <a:endParaRPr lang="es-AR" dirty="0" smtClean="0"/>
          </a:p>
          <a:p>
            <a:r>
              <a:rPr lang="es-AR" dirty="0" smtClean="0"/>
              <a:t>Ejemplo 1  </a:t>
            </a:r>
          </a:p>
          <a:p>
            <a:r>
              <a:rPr lang="es-AR" dirty="0" smtClean="0"/>
              <a:t>Si observamos el ejemplo y analizamos el E.O de cada elemento tanto en reactivo como en producto, ayudará a clasificar la reacción.</a:t>
            </a:r>
            <a:endParaRPr lang="es-AR" dirty="0"/>
          </a:p>
          <a:p>
            <a:pPr marL="0" indent="0">
              <a:buNone/>
            </a:pPr>
            <a:r>
              <a:rPr lang="es-AR" dirty="0" smtClean="0"/>
              <a:t>E.O del </a:t>
            </a:r>
            <a:r>
              <a:rPr lang="es-AR" dirty="0" err="1" smtClean="0"/>
              <a:t>Na</a:t>
            </a:r>
            <a:r>
              <a:rPr lang="es-AR" dirty="0" smtClean="0"/>
              <a:t> en Na2O es +1, y en el </a:t>
            </a:r>
            <a:r>
              <a:rPr lang="es-AR" dirty="0" err="1" smtClean="0"/>
              <a:t>NaOH</a:t>
            </a:r>
            <a:r>
              <a:rPr lang="es-AR" dirty="0" smtClean="0"/>
              <a:t> también es +1</a:t>
            </a:r>
          </a:p>
          <a:p>
            <a:pPr marL="0" indent="0">
              <a:buNone/>
            </a:pPr>
            <a:r>
              <a:rPr lang="es-AR" dirty="0" smtClean="0"/>
              <a:t>E.O del O en todas las sustancia donde aparece el O es -2</a:t>
            </a:r>
          </a:p>
          <a:p>
            <a:pPr marL="0" indent="0">
              <a:buNone/>
            </a:pPr>
            <a:r>
              <a:rPr lang="es-AR" dirty="0" smtClean="0"/>
              <a:t>E.O del H en todas las sustancias donde parece el H, es +1</a:t>
            </a:r>
          </a:p>
          <a:p>
            <a:pPr marL="0" indent="0">
              <a:buNone/>
            </a:pPr>
            <a:r>
              <a:rPr lang="es-AR" dirty="0" smtClean="0"/>
              <a:t>Conclusión la reacción es NO REDOX</a:t>
            </a:r>
            <a:endParaRPr lang="es-AR" dirty="0"/>
          </a:p>
        </p:txBody>
      </p:sp>
      <p:pic>
        <p:nvPicPr>
          <p:cNvPr id="4" name="Imagen 3"/>
          <p:cNvPicPr>
            <a:picLocks noChangeAspect="1"/>
          </p:cNvPicPr>
          <p:nvPr/>
        </p:nvPicPr>
        <p:blipFill>
          <a:blip r:embed="rId2"/>
          <a:stretch>
            <a:fillRect/>
          </a:stretch>
        </p:blipFill>
        <p:spPr>
          <a:xfrm>
            <a:off x="1483297" y="1825625"/>
            <a:ext cx="3720713" cy="528320"/>
          </a:xfrm>
          <a:prstGeom prst="rect">
            <a:avLst/>
          </a:prstGeom>
        </p:spPr>
      </p:pic>
    </p:spTree>
    <p:extLst>
      <p:ext uri="{BB962C8B-B14F-4D97-AF65-F5344CB8AC3E}">
        <p14:creationId xmlns:p14="http://schemas.microsoft.com/office/powerpoint/2010/main" val="2453444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18565"/>
            <a:ext cx="10515600" cy="5558398"/>
          </a:xfrm>
        </p:spPr>
        <p:txBody>
          <a:bodyPr>
            <a:normAutofit/>
          </a:bodyPr>
          <a:lstStyle/>
          <a:p>
            <a:r>
              <a:rPr lang="es-AR" dirty="0" smtClean="0"/>
              <a:t>Ejemplo 2</a:t>
            </a:r>
          </a:p>
          <a:p>
            <a:endParaRPr lang="es-AR" dirty="0"/>
          </a:p>
          <a:p>
            <a:r>
              <a:rPr lang="es-AR" dirty="0" smtClean="0"/>
              <a:t>Analizando el E.O de cada elemento tanto en reactivo y producto observamos que</a:t>
            </a:r>
          </a:p>
          <a:p>
            <a:endParaRPr lang="es-AR" dirty="0"/>
          </a:p>
          <a:p>
            <a:pPr marL="0" indent="0">
              <a:buNone/>
            </a:pPr>
            <a:r>
              <a:rPr lang="es-AR" dirty="0" smtClean="0"/>
              <a:t>E.O del Fe en Fe</a:t>
            </a:r>
            <a:r>
              <a:rPr lang="es-AR" baseline="-25000" dirty="0" smtClean="0"/>
              <a:t>2</a:t>
            </a:r>
            <a:r>
              <a:rPr lang="es-AR" dirty="0" smtClean="0"/>
              <a:t>O</a:t>
            </a:r>
            <a:r>
              <a:rPr lang="es-AR" baseline="-25000" dirty="0" smtClean="0"/>
              <a:t>3</a:t>
            </a:r>
            <a:r>
              <a:rPr lang="es-AR" dirty="0" smtClean="0"/>
              <a:t> en +3  y el E.O del Fe en el Fe es 0 (cero).</a:t>
            </a:r>
          </a:p>
          <a:p>
            <a:pPr marL="0" indent="0">
              <a:buNone/>
            </a:pPr>
            <a:r>
              <a:rPr lang="es-AR" dirty="0" smtClean="0"/>
              <a:t>E.O del O en todas las sustancia en la que interviene es -2.</a:t>
            </a:r>
          </a:p>
          <a:p>
            <a:pPr marL="0" indent="0">
              <a:buNone/>
            </a:pPr>
            <a:r>
              <a:rPr lang="es-AR" dirty="0" smtClean="0"/>
              <a:t>E.O del C en CO es +2 y el E.O del C en el CO</a:t>
            </a:r>
            <a:r>
              <a:rPr lang="es-AR" baseline="-25000" dirty="0" smtClean="0"/>
              <a:t>2</a:t>
            </a:r>
            <a:r>
              <a:rPr lang="es-AR" dirty="0" smtClean="0"/>
              <a:t> es +4.</a:t>
            </a:r>
          </a:p>
          <a:p>
            <a:pPr marL="0" indent="0">
              <a:buNone/>
            </a:pPr>
            <a:r>
              <a:rPr lang="es-AR" dirty="0" smtClean="0"/>
              <a:t>Conclusión el Fe modifica su E.O (disminuye) hubo transferencia de electrones.</a:t>
            </a:r>
          </a:p>
          <a:p>
            <a:pPr marL="0" indent="0">
              <a:buNone/>
            </a:pPr>
            <a:r>
              <a:rPr lang="es-AR" dirty="0" smtClean="0"/>
              <a:t>El E.O del C modifica su E.O (aumenta) entonces hay transferencia de electrones. La reacción es REDOX.</a:t>
            </a:r>
          </a:p>
          <a:p>
            <a:endParaRPr lang="es-AR" dirty="0"/>
          </a:p>
        </p:txBody>
      </p:sp>
      <p:pic>
        <p:nvPicPr>
          <p:cNvPr id="4" name="Imagen 3"/>
          <p:cNvPicPr>
            <a:picLocks noChangeAspect="1"/>
          </p:cNvPicPr>
          <p:nvPr/>
        </p:nvPicPr>
        <p:blipFill>
          <a:blip r:embed="rId2"/>
          <a:stretch>
            <a:fillRect/>
          </a:stretch>
        </p:blipFill>
        <p:spPr>
          <a:xfrm>
            <a:off x="948732" y="1120767"/>
            <a:ext cx="4772896" cy="560116"/>
          </a:xfrm>
          <a:prstGeom prst="rect">
            <a:avLst/>
          </a:prstGeom>
        </p:spPr>
      </p:pic>
    </p:spTree>
    <p:extLst>
      <p:ext uri="{BB962C8B-B14F-4D97-AF65-F5344CB8AC3E}">
        <p14:creationId xmlns:p14="http://schemas.microsoft.com/office/powerpoint/2010/main" val="1631262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Las reacciones de nuestro interés en este curso serán la reacciones REDOX</a:t>
            </a:r>
            <a:endParaRPr lang="es-AR" dirty="0"/>
          </a:p>
        </p:txBody>
      </p:sp>
      <p:sp>
        <p:nvSpPr>
          <p:cNvPr id="3" name="Marcador de contenido 2"/>
          <p:cNvSpPr>
            <a:spLocks noGrp="1"/>
          </p:cNvSpPr>
          <p:nvPr>
            <p:ph idx="1"/>
          </p:nvPr>
        </p:nvSpPr>
        <p:spPr/>
        <p:txBody>
          <a:bodyPr/>
          <a:lstStyle/>
          <a:p>
            <a:r>
              <a:rPr lang="es-AR" dirty="0" smtClean="0"/>
              <a:t>A que se refiere una reacción </a:t>
            </a:r>
            <a:r>
              <a:rPr lang="es-AR" dirty="0" err="1" smtClean="0"/>
              <a:t>redox</a:t>
            </a:r>
            <a:r>
              <a:rPr lang="es-AR" dirty="0" smtClean="0"/>
              <a:t>, significa que una especie se reduce y otra especie se oxida, de allí el nombre </a:t>
            </a:r>
            <a:r>
              <a:rPr lang="es-AR" dirty="0" err="1"/>
              <a:t>r</a:t>
            </a:r>
            <a:r>
              <a:rPr lang="es-AR" dirty="0" err="1" smtClean="0"/>
              <a:t>edox</a:t>
            </a:r>
            <a:r>
              <a:rPr lang="es-AR" dirty="0" smtClean="0"/>
              <a:t> (red=reducción y </a:t>
            </a:r>
            <a:r>
              <a:rPr lang="es-AR" dirty="0" err="1" smtClean="0"/>
              <a:t>ox</a:t>
            </a:r>
            <a:r>
              <a:rPr lang="es-AR" dirty="0" smtClean="0"/>
              <a:t> = oxidación) </a:t>
            </a:r>
          </a:p>
          <a:p>
            <a:pPr algn="ctr">
              <a:spcBef>
                <a:spcPct val="50000"/>
              </a:spcBef>
            </a:pPr>
            <a:r>
              <a:rPr lang="es-ES_tradnl" altLang="es-AR" b="1" dirty="0" smtClean="0">
                <a:solidFill>
                  <a:schemeClr val="accent2"/>
                </a:solidFill>
                <a:latin typeface="Arial" panose="020B0604020202020204" pitchFamily="34" charset="0"/>
              </a:rPr>
              <a:t>Una reacción química es </a:t>
            </a:r>
            <a:r>
              <a:rPr lang="es-ES_tradnl" altLang="es-AR" b="1" dirty="0" err="1" smtClean="0">
                <a:solidFill>
                  <a:schemeClr val="accent2"/>
                </a:solidFill>
                <a:latin typeface="Arial" panose="020B0604020202020204" pitchFamily="34" charset="0"/>
              </a:rPr>
              <a:t>redox</a:t>
            </a:r>
            <a:r>
              <a:rPr lang="es-ES_tradnl" altLang="es-AR" b="1" dirty="0" smtClean="0">
                <a:solidFill>
                  <a:schemeClr val="accent2"/>
                </a:solidFill>
                <a:latin typeface="Arial" panose="020B0604020202020204" pitchFamily="34" charset="0"/>
              </a:rPr>
              <a:t> si, en el curso de la misma, alguno de los átomos cambia de número de oxidación</a:t>
            </a:r>
            <a:endParaRPr lang="es-ES_tradnl" altLang="es-AR" b="1" dirty="0" smtClean="0">
              <a:latin typeface="Arial" panose="020B0604020202020204" pitchFamily="34" charset="0"/>
            </a:endParaRPr>
          </a:p>
          <a:p>
            <a:pPr algn="ctr">
              <a:spcBef>
                <a:spcPct val="50000"/>
              </a:spcBef>
            </a:pPr>
            <a:r>
              <a:rPr lang="es-ES_tradnl" altLang="es-AR" b="1" dirty="0" smtClean="0">
                <a:solidFill>
                  <a:schemeClr val="accent2"/>
                </a:solidFill>
                <a:latin typeface="Arial" panose="020B0604020202020204" pitchFamily="34" charset="0"/>
              </a:rPr>
              <a:t>Oxidación:</a:t>
            </a:r>
            <a:r>
              <a:rPr lang="es-ES_tradnl" altLang="es-AR" b="1" dirty="0" smtClean="0">
                <a:latin typeface="Arial" panose="020B0604020202020204" pitchFamily="34" charset="0"/>
              </a:rPr>
              <a:t> </a:t>
            </a:r>
            <a:r>
              <a:rPr lang="es-ES_tradnl" altLang="es-AR" dirty="0" smtClean="0">
                <a:latin typeface="Arial" panose="020B0604020202020204" pitchFamily="34" charset="0"/>
              </a:rPr>
              <a:t>aumento del número de oxidación (pérdida de electrones)</a:t>
            </a:r>
          </a:p>
          <a:p>
            <a:pPr algn="ctr">
              <a:spcBef>
                <a:spcPct val="50000"/>
              </a:spcBef>
            </a:pPr>
            <a:r>
              <a:rPr lang="es-ES_tradnl" altLang="es-AR" b="1" dirty="0" smtClean="0">
                <a:solidFill>
                  <a:schemeClr val="accent2"/>
                </a:solidFill>
                <a:latin typeface="Arial" panose="020B0604020202020204" pitchFamily="34" charset="0"/>
              </a:rPr>
              <a:t>   Reducción:</a:t>
            </a:r>
            <a:r>
              <a:rPr lang="es-ES_tradnl" altLang="es-AR" dirty="0" smtClean="0">
                <a:latin typeface="Arial" panose="020B0604020202020204" pitchFamily="34" charset="0"/>
              </a:rPr>
              <a:t> disminución del número de oxidación (ganancia de electrones)</a:t>
            </a:r>
          </a:p>
          <a:p>
            <a:pPr marL="0" indent="0">
              <a:buNone/>
            </a:pPr>
            <a:endParaRPr lang="es-AR" dirty="0"/>
          </a:p>
        </p:txBody>
      </p:sp>
    </p:spTree>
    <p:extLst>
      <p:ext uri="{BB962C8B-B14F-4D97-AF65-F5344CB8AC3E}">
        <p14:creationId xmlns:p14="http://schemas.microsoft.com/office/powerpoint/2010/main" val="1522043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AR" dirty="0" smtClean="0"/>
              <a:t>Analizando otro ejemplo </a:t>
            </a:r>
            <a:endParaRPr lang="es-AR" dirty="0"/>
          </a:p>
        </p:txBody>
      </p:sp>
      <p:sp>
        <p:nvSpPr>
          <p:cNvPr id="4" name="Rectangle 2"/>
          <p:cNvSpPr>
            <a:spLocks noGrp="1" noChangeArrowheads="1"/>
          </p:cNvSpPr>
          <p:nvPr>
            <p:ph idx="1"/>
          </p:nvPr>
        </p:nvSpPr>
        <p:spPr>
          <a:xfrm>
            <a:off x="838200" y="1462554"/>
            <a:ext cx="10515600" cy="4351338"/>
          </a:xfrm>
          <a:solidFill>
            <a:srgbClr val="FFCCCC"/>
          </a:solidFill>
        </p:spPr>
        <p:txBody>
          <a:bodyPr>
            <a:normAutofit fontScale="92500" lnSpcReduction="10000"/>
          </a:bodyPr>
          <a:lstStyle/>
          <a:p>
            <a:pPr marL="488950" indent="-488950" algn="l"/>
            <a:r>
              <a:rPr lang="es-ES_tradnl" altLang="es-AR" sz="1800" b="1" u="sng" dirty="0" smtClean="0">
                <a:solidFill>
                  <a:srgbClr val="800000"/>
                </a:solidFill>
              </a:rPr>
              <a:t>Ejemplo:</a:t>
            </a:r>
            <a:r>
              <a:rPr lang="es-ES_tradnl" altLang="es-AR" sz="1800" dirty="0" smtClean="0"/>
              <a:t> Comprobar que la reacción de formación de hierro: Fe</a:t>
            </a:r>
            <a:r>
              <a:rPr lang="es-ES_tradnl" altLang="es-AR" sz="1800" baseline="-25000" dirty="0" smtClean="0"/>
              <a:t>2</a:t>
            </a:r>
            <a:r>
              <a:rPr lang="es-ES_tradnl" altLang="es-AR" sz="1800" dirty="0" smtClean="0"/>
              <a:t>O</a:t>
            </a:r>
            <a:r>
              <a:rPr lang="es-ES_tradnl" altLang="es-AR" sz="1800" baseline="-25000" dirty="0" smtClean="0"/>
              <a:t>3</a:t>
            </a:r>
            <a:r>
              <a:rPr lang="es-ES_tradnl" altLang="es-AR" sz="1800" dirty="0" smtClean="0"/>
              <a:t> + 3 CO </a:t>
            </a:r>
            <a:r>
              <a:rPr lang="es-ES_tradnl" altLang="es-AR" sz="1800" dirty="0" smtClean="0">
                <a:sym typeface="Symbol" panose="05050102010706020507" pitchFamily="18" charset="2"/>
              </a:rPr>
              <a:t> 2 Fe + 3 CO</a:t>
            </a:r>
            <a:r>
              <a:rPr lang="es-ES_tradnl" altLang="es-AR" sz="1800" baseline="-25000" dirty="0" smtClean="0">
                <a:sym typeface="Symbol" panose="05050102010706020507" pitchFamily="18" charset="2"/>
              </a:rPr>
              <a:t>2</a:t>
            </a:r>
            <a:r>
              <a:rPr lang="es-ES_tradnl" altLang="es-AR" sz="1800" dirty="0" smtClean="0">
                <a:sym typeface="Symbol" panose="05050102010706020507" pitchFamily="18" charset="2"/>
              </a:rPr>
              <a:t> es una reacción </a:t>
            </a:r>
            <a:r>
              <a:rPr lang="es-ES_tradnl" altLang="es-AR" sz="1800" dirty="0" err="1" smtClean="0">
                <a:sym typeface="Symbol" panose="05050102010706020507" pitchFamily="18" charset="2"/>
              </a:rPr>
              <a:t>redox</a:t>
            </a:r>
            <a:r>
              <a:rPr lang="es-ES_tradnl" altLang="es-AR" sz="1800" dirty="0" smtClean="0">
                <a:sym typeface="Symbol" panose="05050102010706020507" pitchFamily="18" charset="2"/>
              </a:rPr>
              <a:t>. Indicar los E.O. de todos los elementos antes y después de la </a:t>
            </a:r>
            <a:r>
              <a:rPr lang="es-ES_tradnl" altLang="es-AR" sz="1800" dirty="0" smtClean="0">
                <a:sym typeface="Symbol" panose="05050102010706020507" pitchFamily="18" charset="2"/>
              </a:rPr>
              <a:t>reacción</a:t>
            </a:r>
          </a:p>
          <a:p>
            <a:pPr>
              <a:buFontTx/>
              <a:buNone/>
              <a:defRPr/>
            </a:pPr>
            <a:r>
              <a:rPr lang="es-ES_tradnl" sz="3200" dirty="0" smtClean="0"/>
              <a:t>			Fe</a:t>
            </a:r>
            <a:r>
              <a:rPr lang="es-ES_tradnl" sz="3200" baseline="-25000" dirty="0" smtClean="0"/>
              <a:t>2</a:t>
            </a:r>
            <a:r>
              <a:rPr lang="es-ES_tradnl" sz="3200" dirty="0" smtClean="0"/>
              <a:t>O</a:t>
            </a:r>
            <a:r>
              <a:rPr lang="es-ES_tradnl" sz="3200" baseline="-25000" dirty="0" smtClean="0"/>
              <a:t>3</a:t>
            </a:r>
            <a:r>
              <a:rPr lang="es-ES_tradnl" sz="3200" dirty="0" smtClean="0"/>
              <a:t> </a:t>
            </a:r>
            <a:r>
              <a:rPr lang="es-ES_tradnl" sz="3200" dirty="0"/>
              <a:t>+ 3 CO </a:t>
            </a:r>
            <a:r>
              <a:rPr lang="es-ES_tradnl" sz="3200" dirty="0">
                <a:sym typeface="Symbol" pitchFamily="18" charset="2"/>
              </a:rPr>
              <a:t> 2 Fe + 3 CO</a:t>
            </a:r>
            <a:r>
              <a:rPr lang="es-ES_tradnl" sz="3200" baseline="-25000" dirty="0">
                <a:sym typeface="Symbol" pitchFamily="18" charset="2"/>
              </a:rPr>
              <a:t>2</a:t>
            </a:r>
          </a:p>
          <a:p>
            <a:pPr>
              <a:defRPr/>
            </a:pPr>
            <a:r>
              <a:rPr lang="es-ES_tradnl" sz="1800" dirty="0" smtClean="0">
                <a:sym typeface="Symbol" pitchFamily="18" charset="2"/>
              </a:rPr>
              <a:t>                    E.O</a:t>
            </a:r>
            <a:r>
              <a:rPr lang="es-ES_tradnl" sz="1800" dirty="0">
                <a:sym typeface="Symbol" pitchFamily="18" charset="2"/>
              </a:rPr>
              <a:t>.:        +3  –2      </a:t>
            </a:r>
            <a:r>
              <a:rPr lang="es-ES_tradnl" sz="1800" dirty="0" smtClean="0">
                <a:sym typeface="Symbol" pitchFamily="18" charset="2"/>
              </a:rPr>
              <a:t>         +</a:t>
            </a:r>
            <a:r>
              <a:rPr lang="es-ES_tradnl" sz="1800" dirty="0">
                <a:sym typeface="Symbol" pitchFamily="18" charset="2"/>
              </a:rPr>
              <a:t>2 –2     </a:t>
            </a:r>
            <a:r>
              <a:rPr lang="es-ES_tradnl" sz="1800" dirty="0" smtClean="0">
                <a:sym typeface="Symbol" pitchFamily="18" charset="2"/>
              </a:rPr>
              <a:t>                </a:t>
            </a:r>
            <a:r>
              <a:rPr lang="es-ES_tradnl" sz="1800" dirty="0">
                <a:sym typeface="Symbol" pitchFamily="18" charset="2"/>
              </a:rPr>
              <a:t>0      </a:t>
            </a:r>
            <a:r>
              <a:rPr lang="es-ES_tradnl" sz="1800" dirty="0" smtClean="0">
                <a:sym typeface="Symbol" pitchFamily="18" charset="2"/>
              </a:rPr>
              <a:t>       </a:t>
            </a:r>
            <a:r>
              <a:rPr lang="es-ES_tradnl" sz="1800" dirty="0">
                <a:sym typeface="Symbol" pitchFamily="18" charset="2"/>
              </a:rPr>
              <a:t>+4 –2 </a:t>
            </a:r>
          </a:p>
          <a:p>
            <a:pPr>
              <a:defRPr/>
            </a:pPr>
            <a:r>
              <a:rPr lang="es-ES_tradnl" sz="1800" dirty="0">
                <a:sym typeface="Symbol" pitchFamily="18" charset="2"/>
              </a:rPr>
              <a:t>Reducción: El Fe disminuye su E.O. de “+3” a “0” luego se reduce (cada átomo de Fe captura 3 electrones).</a:t>
            </a:r>
          </a:p>
          <a:p>
            <a:pPr>
              <a:defRPr/>
            </a:pPr>
            <a:r>
              <a:rPr lang="es-ES_tradnl" sz="1800" dirty="0">
                <a:sym typeface="Symbol" pitchFamily="18" charset="2"/>
              </a:rPr>
              <a:t>Oxidación: El C aumenta su  E.O. </a:t>
            </a:r>
            <a:r>
              <a:rPr lang="es-ES_tradnl" sz="1800" dirty="0">
                <a:sym typeface="Symbol" pitchFamily="18" charset="2"/>
              </a:rPr>
              <a:t>de “+2” a “+4” luego se oxida (en este caso pasa de compartir 2e– con el O a compartir los 4 electrones</a:t>
            </a:r>
            <a:r>
              <a:rPr lang="es-ES_tradnl" sz="1800" dirty="0" smtClean="0">
                <a:sym typeface="Symbol" pitchFamily="18" charset="2"/>
              </a:rPr>
              <a:t>).</a:t>
            </a:r>
          </a:p>
          <a:p>
            <a:pPr marL="342900" indent="-342900">
              <a:spcBef>
                <a:spcPct val="20000"/>
              </a:spcBef>
              <a:buFontTx/>
              <a:buChar char="•"/>
              <a:defRPr/>
            </a:pPr>
            <a:r>
              <a:rPr lang="es-ES_tradnl" sz="1800" b="1" u="sng" dirty="0">
                <a:solidFill>
                  <a:srgbClr val="37006E"/>
                </a:solidFill>
                <a:effectDag name="">
                  <a:cont type="tree" name="">
                    <a:effect ref="fillLine"/>
                    <a:outerShdw dist="38100" dir="13500000" algn="br">
                      <a:srgbClr val="6E37A5"/>
                    </a:outerShdw>
                  </a:cont>
                  <a:cont type="tree" name="">
                    <a:effect ref="fillLine"/>
                    <a:outerShdw dist="38100" dir="2700000" algn="tl">
                      <a:srgbClr val="210042"/>
                    </a:outerShdw>
                  </a:cont>
                  <a:effect ref="fillLine"/>
                </a:effectDag>
              </a:rPr>
              <a:t>OXIDANTES:</a:t>
            </a:r>
            <a:r>
              <a:rPr lang="es-ES_tradnl" sz="1800" dirty="0">
                <a:solidFill>
                  <a:schemeClr val="bg2"/>
                </a:solidFill>
              </a:rPr>
              <a:t> </a:t>
            </a:r>
            <a:r>
              <a:rPr lang="es-ES_tradnl" sz="1800" dirty="0"/>
              <a:t>El la sustancia capaz de oxidar a otra, con lo que ésta se reduce.</a:t>
            </a:r>
          </a:p>
          <a:p>
            <a:pPr marL="342900" indent="-342900">
              <a:spcBef>
                <a:spcPct val="20000"/>
              </a:spcBef>
              <a:buFontTx/>
              <a:buChar char="•"/>
              <a:defRPr/>
            </a:pPr>
            <a:r>
              <a:rPr lang="es-ES_tradnl" sz="1800" b="1" u="sng" dirty="0">
                <a:solidFill>
                  <a:srgbClr val="37006E"/>
                </a:solidFill>
                <a:effectDag name="">
                  <a:cont type="tree" name="">
                    <a:effect ref="fillLine"/>
                    <a:outerShdw dist="38100" dir="13500000" algn="br">
                      <a:srgbClr val="6E37A5"/>
                    </a:outerShdw>
                  </a:cont>
                  <a:cont type="tree" name="">
                    <a:effect ref="fillLine"/>
                    <a:outerShdw dist="38100" dir="2700000" algn="tl">
                      <a:srgbClr val="210042"/>
                    </a:outerShdw>
                  </a:cont>
                  <a:effect ref="fillLine"/>
                </a:effectDag>
              </a:rPr>
              <a:t>REDUCTORES:</a:t>
            </a:r>
            <a:r>
              <a:rPr lang="es-ES_tradnl" sz="1800" dirty="0">
                <a:solidFill>
                  <a:schemeClr val="bg2"/>
                </a:solidFill>
              </a:rPr>
              <a:t> </a:t>
            </a:r>
            <a:r>
              <a:rPr lang="es-ES_tradnl" sz="1800" dirty="0"/>
              <a:t>El la sustancia capaz de reducir a otra, con lo que ésta se oxida.</a:t>
            </a:r>
          </a:p>
          <a:p>
            <a:pPr marL="0" indent="0">
              <a:buNone/>
              <a:defRPr/>
            </a:pPr>
            <a:r>
              <a:rPr lang="es-ES_tradnl" altLang="es-AR" sz="1800" dirty="0" smtClean="0"/>
              <a:t>TENIENDO EN CUENTA LO EXPRESADO EN ESTA ÚLTIMA REFERENCIA EL HIERRO DE (</a:t>
            </a:r>
            <a:r>
              <a:rPr lang="es-ES_tradnl" sz="1800" dirty="0"/>
              <a:t>Fe</a:t>
            </a:r>
            <a:r>
              <a:rPr lang="es-ES_tradnl" sz="1800" baseline="-25000" dirty="0"/>
              <a:t>2</a:t>
            </a:r>
            <a:r>
              <a:rPr lang="es-ES_tradnl" sz="1800" dirty="0"/>
              <a:t>O</a:t>
            </a:r>
            <a:r>
              <a:rPr lang="es-ES_tradnl" sz="1800" baseline="-25000" dirty="0"/>
              <a:t>3</a:t>
            </a:r>
            <a:r>
              <a:rPr lang="es-ES_tradnl" sz="1800" dirty="0"/>
              <a:t> </a:t>
            </a:r>
            <a:r>
              <a:rPr lang="es-ES_tradnl" sz="1800" dirty="0" smtClean="0"/>
              <a:t>) SE REDUCE ENTONCES DEL </a:t>
            </a:r>
            <a:r>
              <a:rPr lang="es-ES_tradnl" sz="1800" dirty="0"/>
              <a:t>Fe</a:t>
            </a:r>
            <a:r>
              <a:rPr lang="es-ES_tradnl" sz="1800" baseline="-25000" dirty="0"/>
              <a:t>2</a:t>
            </a:r>
            <a:r>
              <a:rPr lang="es-ES_tradnl" sz="1800" dirty="0"/>
              <a:t>O</a:t>
            </a:r>
            <a:r>
              <a:rPr lang="es-ES_tradnl" sz="1800" baseline="-25000" dirty="0"/>
              <a:t>3</a:t>
            </a:r>
            <a:r>
              <a:rPr lang="es-ES_tradnl" sz="1800" dirty="0"/>
              <a:t> </a:t>
            </a:r>
            <a:r>
              <a:rPr lang="es-ES_tradnl" sz="1800" dirty="0" smtClean="0"/>
              <a:t>ES EL OXIDANTE O AGENTE OXIDANTE.</a:t>
            </a:r>
          </a:p>
          <a:p>
            <a:pPr marL="0" indent="0">
              <a:buNone/>
              <a:defRPr/>
            </a:pPr>
            <a:r>
              <a:rPr lang="es-ES_tradnl" sz="1800" dirty="0" smtClean="0"/>
              <a:t>EL C DEL CO SE OXIDA ENTONCES EL CO SE DENOMINA REDUCTOR O AGENTE REDUCTOR.</a:t>
            </a:r>
          </a:p>
          <a:p>
            <a:pPr marL="0" indent="0">
              <a:buNone/>
              <a:defRPr/>
            </a:pPr>
            <a:endParaRPr lang="es-ES_tradnl" altLang="es-AR" sz="1800" dirty="0"/>
          </a:p>
        </p:txBody>
      </p:sp>
    </p:spTree>
    <p:extLst>
      <p:ext uri="{BB962C8B-B14F-4D97-AF65-F5344CB8AC3E}">
        <p14:creationId xmlns:p14="http://schemas.microsoft.com/office/powerpoint/2010/main" val="334246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3419"/>
            <a:ext cx="10515600" cy="1325563"/>
          </a:xfrm>
        </p:spPr>
        <p:txBody>
          <a:bodyPr/>
          <a:lstStyle/>
          <a:p>
            <a:r>
              <a:rPr lang="es-AR" dirty="0" smtClean="0"/>
              <a:t>TAREA A PRESENTAR</a:t>
            </a:r>
            <a:endParaRPr lang="es-AR" dirty="0"/>
          </a:p>
        </p:txBody>
      </p:sp>
      <p:sp>
        <p:nvSpPr>
          <p:cNvPr id="3" name="Marcador de contenido 2"/>
          <p:cNvSpPr>
            <a:spLocks noGrp="1"/>
          </p:cNvSpPr>
          <p:nvPr>
            <p:ph idx="1"/>
          </p:nvPr>
        </p:nvSpPr>
        <p:spPr>
          <a:xfrm>
            <a:off x="649941" y="1260849"/>
            <a:ext cx="10515600" cy="4351338"/>
          </a:xfrm>
        </p:spPr>
        <p:txBody>
          <a:bodyPr>
            <a:normAutofit/>
          </a:bodyPr>
          <a:lstStyle/>
          <a:p>
            <a:r>
              <a:rPr lang="es-AR" sz="1800" dirty="0"/>
              <a:t>A</a:t>
            </a:r>
            <a:r>
              <a:rPr lang="es-AR" sz="1800" dirty="0" smtClean="0"/>
              <a:t> partir de los siguientes ejemplos determinar si son reacciones </a:t>
            </a:r>
            <a:r>
              <a:rPr lang="es-AR" sz="1800" dirty="0" err="1" smtClean="0"/>
              <a:t>redox</a:t>
            </a:r>
            <a:r>
              <a:rPr lang="es-AR" sz="1800" dirty="0" smtClean="0"/>
              <a:t> o no </a:t>
            </a:r>
            <a:r>
              <a:rPr lang="es-AR" sz="1800" dirty="0" err="1" smtClean="0"/>
              <a:t>redox</a:t>
            </a:r>
            <a:r>
              <a:rPr lang="es-AR" sz="1800" dirty="0" smtClean="0"/>
              <a:t>, en caso afirmativo identificar el agente oxidante y reductor. justificando en cada caso.</a:t>
            </a:r>
          </a:p>
          <a:p>
            <a:endParaRPr lang="es-AR" sz="1800" dirty="0"/>
          </a:p>
        </p:txBody>
      </p:sp>
      <p:pic>
        <p:nvPicPr>
          <p:cNvPr id="4" name="Imagen 3"/>
          <p:cNvPicPr>
            <a:picLocks noChangeAspect="1"/>
          </p:cNvPicPr>
          <p:nvPr/>
        </p:nvPicPr>
        <p:blipFill>
          <a:blip r:embed="rId2"/>
          <a:stretch>
            <a:fillRect/>
          </a:stretch>
        </p:blipFill>
        <p:spPr>
          <a:xfrm>
            <a:off x="1102658" y="2154665"/>
            <a:ext cx="6244799" cy="3345182"/>
          </a:xfrm>
          <a:prstGeom prst="rect">
            <a:avLst/>
          </a:prstGeom>
        </p:spPr>
      </p:pic>
    </p:spTree>
    <p:extLst>
      <p:ext uri="{BB962C8B-B14F-4D97-AF65-F5344CB8AC3E}">
        <p14:creationId xmlns:p14="http://schemas.microsoft.com/office/powerpoint/2010/main" val="3464001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90</TotalTime>
  <Words>1004</Words>
  <Application>Microsoft Office PowerPoint</Application>
  <PresentationFormat>Panorámica</PresentationFormat>
  <Paragraphs>72</Paragraphs>
  <Slides>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vt:i4>
      </vt:variant>
    </vt:vector>
  </HeadingPairs>
  <TitlesOfParts>
    <vt:vector size="17" baseType="lpstr">
      <vt:lpstr>Arial</vt:lpstr>
      <vt:lpstr>Calibri</vt:lpstr>
      <vt:lpstr>Monotype Sorts</vt:lpstr>
      <vt:lpstr>Symbol</vt:lpstr>
      <vt:lpstr>Times New Roman</vt:lpstr>
      <vt:lpstr>Trebuchet MS</vt:lpstr>
      <vt:lpstr>Wingdings 3</vt:lpstr>
      <vt:lpstr>Faceta</vt:lpstr>
      <vt:lpstr>Reacciones Químicas Clasificación</vt:lpstr>
      <vt:lpstr>Principales estados de oxidación o Reglas Jerárquicas. </vt:lpstr>
      <vt:lpstr>              Veamos algunos ejemplos</vt:lpstr>
      <vt:lpstr>Recién clasificaremos las reacciones Químicas</vt:lpstr>
      <vt:lpstr>Veamos una serie de ejemplos </vt:lpstr>
      <vt:lpstr>Presentación de PowerPoint</vt:lpstr>
      <vt:lpstr>Las reacciones de nuestro interés en este curso serán la reacciones REDOX</vt:lpstr>
      <vt:lpstr>Analizando otro ejemplo </vt:lpstr>
      <vt:lpstr>TAREA A PRESENTAR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Reacciones Químicas Clasificación</dc:title>
  <dc:creator>Familia Quinteros</dc:creator>
  <cp:lastModifiedBy>Familia Quinteros</cp:lastModifiedBy>
  <cp:revision>13</cp:revision>
  <dcterms:created xsi:type="dcterms:W3CDTF">2020-04-02T13:26:34Z</dcterms:created>
  <dcterms:modified xsi:type="dcterms:W3CDTF">2020-04-02T14:56:45Z</dcterms:modified>
</cp:coreProperties>
</file>