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67" autoAdjust="0"/>
  </p:normalViewPr>
  <p:slideViewPr>
    <p:cSldViewPr>
      <p:cViewPr varScale="1">
        <p:scale>
          <a:sx n="47" d="100"/>
          <a:sy n="47" d="100"/>
        </p:scale>
        <p:origin x="-11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90BE0-FC66-45BA-A5BE-F21A75629D2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9E719-0969-4BCD-9B81-6F523494CB7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EDEAB-550A-4913-B67A-07D8958A37D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89D35-C7BB-4281-B8B7-86BAFB35B6E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F8373-BC99-4582-AF1D-1F378D730F6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9AD65-8821-456F-831E-005386813E8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77503-59C8-42A5-B91A-E6AEE43C63A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9B7C7-71BE-42AA-848C-A2DBFC31D87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88991-854E-4E55-80A7-DB0CAE2FBB9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58A08-CAB4-4475-A4C7-AB3F5826CAD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2ADB9-ED1C-4EF3-A7F3-B049BCAC191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4471D25-B7A3-4CD3-986A-EEAAF2167F4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08050"/>
            <a:ext cx="4822825" cy="5113338"/>
          </a:xfrm>
        </p:spPr>
        <p:txBody>
          <a:bodyPr/>
          <a:lstStyle/>
          <a:p>
            <a:pPr algn="l" eaLnBrk="1" hangingPunct="1"/>
            <a:r>
              <a:rPr lang="es-ES_tradnl" sz="4000" b="1" smtClean="0">
                <a:latin typeface="Cooper Black" pitchFamily="18" charset="0"/>
              </a:rPr>
              <a:t>COMPRENSION</a:t>
            </a:r>
            <a:br>
              <a:rPr lang="es-ES_tradnl" sz="4000" b="1" smtClean="0">
                <a:latin typeface="Cooper Black" pitchFamily="18" charset="0"/>
              </a:rPr>
            </a:br>
            <a:r>
              <a:rPr lang="es-ES_tradnl" sz="4000" b="1" smtClean="0">
                <a:latin typeface="Cooper Black" pitchFamily="18" charset="0"/>
              </a:rPr>
              <a:t/>
            </a:r>
            <a:br>
              <a:rPr lang="es-ES_tradnl" sz="4000" b="1" smtClean="0">
                <a:latin typeface="Cooper Black" pitchFamily="18" charset="0"/>
              </a:rPr>
            </a:br>
            <a:r>
              <a:rPr lang="es-ES_tradnl" sz="4000" b="1" smtClean="0">
                <a:latin typeface="Cooper Black" pitchFamily="18" charset="0"/>
              </a:rPr>
              <a:t>DE </a:t>
            </a:r>
            <a:br>
              <a:rPr lang="es-ES_tradnl" sz="4000" b="1" smtClean="0">
                <a:latin typeface="Cooper Black" pitchFamily="18" charset="0"/>
              </a:rPr>
            </a:br>
            <a:r>
              <a:rPr lang="es-ES_tradnl" sz="4000" b="1" smtClean="0">
                <a:latin typeface="Cooper Black" pitchFamily="18" charset="0"/>
              </a:rPr>
              <a:t/>
            </a:r>
            <a:br>
              <a:rPr lang="es-ES_tradnl" sz="4000" b="1" smtClean="0">
                <a:latin typeface="Cooper Black" pitchFamily="18" charset="0"/>
              </a:rPr>
            </a:br>
            <a:r>
              <a:rPr lang="es-ES_tradnl" sz="4000" b="1" smtClean="0">
                <a:latin typeface="Cooper Black" pitchFamily="18" charset="0"/>
              </a:rPr>
              <a:t>TEXTO</a:t>
            </a:r>
            <a:br>
              <a:rPr lang="es-ES_tradnl" sz="4000" b="1" smtClean="0">
                <a:latin typeface="Cooper Black" pitchFamily="18" charset="0"/>
              </a:rPr>
            </a:br>
            <a:r>
              <a:rPr lang="es-ES_tradnl" sz="4000" smtClean="0"/>
              <a:t/>
            </a:r>
            <a:br>
              <a:rPr lang="es-ES_tradnl" sz="4000" smtClean="0"/>
            </a:br>
            <a:r>
              <a:rPr lang="es-ES_tradnl" sz="4000" smtClean="0"/>
              <a:t/>
            </a:r>
            <a:br>
              <a:rPr lang="es-ES_tradnl" sz="4000" smtClean="0"/>
            </a:br>
            <a:endParaRPr lang="es-E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s-ES_tradnl" smtClean="0">
                <a:solidFill>
                  <a:schemeClr val="bg1"/>
                </a:solidFill>
                <a:latin typeface="Cooper Black" pitchFamily="18" charset="0"/>
              </a:rPr>
              <a:t>Para empezar:</a:t>
            </a:r>
            <a:endParaRPr lang="es-ES" smtClean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b="1" smtClean="0">
                <a:solidFill>
                  <a:schemeClr val="bg1"/>
                </a:solidFill>
              </a:rPr>
              <a:t>-Alcanzar la comprensión de un texto no obedece a reglas fijas.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b="1" smtClean="0">
                <a:solidFill>
                  <a:schemeClr val="bg1"/>
                </a:solidFill>
              </a:rPr>
              <a:t>-No hay un tiempo establecido en el cual se pueda lograr dicha comprensión.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b="1" smtClean="0">
                <a:solidFill>
                  <a:schemeClr val="bg1"/>
                </a:solidFill>
              </a:rPr>
              <a:t>-La captación de un texto se debe a un ejercicio de lectura que lo facilite.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b="1" smtClean="0">
                <a:solidFill>
                  <a:schemeClr val="bg1"/>
                </a:solidFill>
              </a:rPr>
              <a:t>-Estructurar los textos y buscar ideas principales, permite al estudiante estudiar un tema</a:t>
            </a:r>
            <a:endParaRPr lang="es-ES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>
                <a:solidFill>
                  <a:schemeClr val="bg1"/>
                </a:solidFill>
                <a:latin typeface="Forte" pitchFamily="66" charset="0"/>
              </a:rPr>
              <a:t>Parcialización del texto</a:t>
            </a:r>
            <a:endParaRPr lang="es-ES" smtClean="0">
              <a:solidFill>
                <a:schemeClr val="bg1"/>
              </a:solidFill>
              <a:latin typeface="Forte" pitchFamily="66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s-ES_tradnl" smtClean="0"/>
          </a:p>
          <a:p>
            <a:pPr eaLnBrk="1" hangingPunct="1">
              <a:buFontTx/>
              <a:buNone/>
            </a:pPr>
            <a:r>
              <a:rPr lang="es-ES_tradnl" b="1" smtClean="0">
                <a:solidFill>
                  <a:schemeClr val="bg1"/>
                </a:solidFill>
              </a:rPr>
              <a:t>-Es conveniente dividir los el texto en bloques.</a:t>
            </a:r>
          </a:p>
          <a:p>
            <a:pPr eaLnBrk="1" hangingPunct="1">
              <a:buFontTx/>
              <a:buNone/>
            </a:pPr>
            <a:endParaRPr lang="es-ES_tradnl" b="1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r>
              <a:rPr lang="es-ES_tradnl" b="1" smtClean="0">
                <a:solidFill>
                  <a:schemeClr val="bg1"/>
                </a:solidFill>
              </a:rPr>
              <a:t>-Los bloques se deben tratar por separado para lograr su posterior asimilación.  </a:t>
            </a:r>
            <a:endParaRPr lang="es-ES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>
                <a:solidFill>
                  <a:schemeClr val="bg1"/>
                </a:solidFill>
                <a:latin typeface="Cooper Black" pitchFamily="18" charset="0"/>
              </a:rPr>
              <a:t>Rescatar la idea principal</a:t>
            </a:r>
            <a:endParaRPr lang="es-ES" smtClean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s-ES_tradnl" b="1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r>
              <a:rPr lang="es-ES_tradnl" b="1" smtClean="0">
                <a:solidFill>
                  <a:schemeClr val="bg1"/>
                </a:solidFill>
              </a:rPr>
              <a:t>-Para lograr una comprensión del texto se debe buscar una idea principal.</a:t>
            </a:r>
          </a:p>
          <a:p>
            <a:pPr eaLnBrk="1" hangingPunct="1">
              <a:buFontTx/>
              <a:buNone/>
            </a:pPr>
            <a:r>
              <a:rPr lang="es-ES_tradnl" b="1" smtClean="0">
                <a:solidFill>
                  <a:schemeClr val="bg1"/>
                </a:solidFill>
              </a:rPr>
              <a:t>-Puede hallarse al inicio, a la mitad o al final del párrafo.</a:t>
            </a:r>
          </a:p>
          <a:p>
            <a:pPr eaLnBrk="1" hangingPunct="1">
              <a:buFontTx/>
              <a:buNone/>
            </a:pPr>
            <a:r>
              <a:rPr lang="es-ES_tradnl" b="1" smtClean="0">
                <a:solidFill>
                  <a:schemeClr val="bg1"/>
                </a:solidFill>
              </a:rPr>
              <a:t>-Algunos párrafos son complementarios, no siempre tienen una idea principal. </a:t>
            </a:r>
            <a:endParaRPr lang="es-ES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>
                <a:solidFill>
                  <a:schemeClr val="bg1"/>
                </a:solidFill>
                <a:latin typeface="Forte" pitchFamily="66" charset="0"/>
              </a:rPr>
              <a:t>Cómo obtener la idea principal…</a:t>
            </a:r>
            <a:endParaRPr lang="es-ES" smtClean="0">
              <a:solidFill>
                <a:schemeClr val="bg1"/>
              </a:solidFill>
              <a:latin typeface="Forte" pitchFamily="66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_tradnl" sz="2400" b="1" smtClean="0">
                <a:solidFill>
                  <a:schemeClr val="bg1"/>
                </a:solidFill>
              </a:rPr>
              <a:t>-La repetición de una palabra o frase marcan las primeras pautas de la idea principal de un texto leído.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_tradnl" sz="2400" b="1" smtClean="0">
                <a:solidFill>
                  <a:schemeClr val="bg1"/>
                </a:solidFill>
              </a:rPr>
              <a:t>-Prestar atención a repetición de sinónimos y frases complementarias que reafirman de aquella frase o palabra.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_tradnl" sz="2400" b="1" smtClean="0">
                <a:solidFill>
                  <a:schemeClr val="bg1"/>
                </a:solidFill>
              </a:rPr>
              <a:t>-Al realizar una lectura por párrafos se deben ir relacionando las ideas principales de cada uno de éstos, para luego encadenarlos con la idea principal del capítulo al que pertenecen y luego unirlos hasta alcanzar la idea general del texto.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_tradnl" sz="2400" b="1" smtClean="0">
                <a:solidFill>
                  <a:schemeClr val="bg1"/>
                </a:solidFill>
              </a:rPr>
              <a:t>-Apuntar los conceptos principales de cada lectura, teniéndolos como ayuda memoria</a:t>
            </a:r>
            <a:endParaRPr lang="es-ES" sz="24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238</Words>
  <Application>Microsoft Office PowerPoint</Application>
  <PresentationFormat>Presentación en pantalla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Cooper Black</vt:lpstr>
      <vt:lpstr>Forte</vt:lpstr>
      <vt:lpstr>Diseño predeterminado</vt:lpstr>
      <vt:lpstr>COMPRENSION  DE   TEXTO   </vt:lpstr>
      <vt:lpstr>Para empezar:</vt:lpstr>
      <vt:lpstr>Parcialización del texto</vt:lpstr>
      <vt:lpstr>Rescatar la idea principal</vt:lpstr>
      <vt:lpstr>Cómo obtener la idea principal…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COMPRENSION  DE   TEXTO</dc:title>
  <dc:creator>Jorge Pacheco</dc:creator>
  <cp:lastModifiedBy>ARIAS</cp:lastModifiedBy>
  <cp:revision>3</cp:revision>
  <dcterms:created xsi:type="dcterms:W3CDTF">2012-04-02T21:13:58Z</dcterms:created>
  <dcterms:modified xsi:type="dcterms:W3CDTF">2020-03-19T00:45:51Z</dcterms:modified>
</cp:coreProperties>
</file>